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16"/>
  </p:handoutMasterIdLst>
  <p:sldIdLst>
    <p:sldId id="256" r:id="rId2"/>
    <p:sldId id="257" r:id="rId3"/>
    <p:sldId id="258" r:id="rId4"/>
    <p:sldId id="260" r:id="rId5"/>
    <p:sldId id="261" r:id="rId6"/>
    <p:sldId id="265" r:id="rId7"/>
    <p:sldId id="273" r:id="rId8"/>
    <p:sldId id="266" r:id="rId9"/>
    <p:sldId id="271" r:id="rId10"/>
    <p:sldId id="274" r:id="rId11"/>
    <p:sldId id="267" r:id="rId12"/>
    <p:sldId id="268" r:id="rId13"/>
    <p:sldId id="275" r:id="rId14"/>
    <p:sldId id="270" r:id="rId15"/>
  </p:sldIdLst>
  <p:sldSz cx="9144000" cy="6858000" type="screen4x3"/>
  <p:notesSz cx="6648450" cy="98504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96" y="-4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1313" cy="49212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65550" y="0"/>
            <a:ext cx="2881313" cy="492125"/>
          </a:xfrm>
          <a:prstGeom prst="rect">
            <a:avLst/>
          </a:prstGeom>
        </p:spPr>
        <p:txBody>
          <a:bodyPr vert="horz" lIns="91440" tIns="45720" rIns="91440" bIns="45720" rtlCol="0"/>
          <a:lstStyle>
            <a:lvl1pPr algn="r">
              <a:defRPr sz="1200"/>
            </a:lvl1pPr>
          </a:lstStyle>
          <a:p>
            <a:fld id="{492E4B55-CE06-43C3-AC2B-58FD7B219199}" type="datetimeFigureOut">
              <a:rPr lang="en-GB" smtClean="0"/>
              <a:pPr/>
              <a:t>11/01/2019</a:t>
            </a:fld>
            <a:endParaRPr lang="en-GB"/>
          </a:p>
        </p:txBody>
      </p:sp>
      <p:sp>
        <p:nvSpPr>
          <p:cNvPr id="4" name="Footer Placeholder 3"/>
          <p:cNvSpPr>
            <a:spLocks noGrp="1"/>
          </p:cNvSpPr>
          <p:nvPr>
            <p:ph type="ftr" sz="quarter" idx="2"/>
          </p:nvPr>
        </p:nvSpPr>
        <p:spPr>
          <a:xfrm>
            <a:off x="0" y="9356725"/>
            <a:ext cx="2881313" cy="49212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65550" y="9356725"/>
            <a:ext cx="2881313" cy="492125"/>
          </a:xfrm>
          <a:prstGeom prst="rect">
            <a:avLst/>
          </a:prstGeom>
        </p:spPr>
        <p:txBody>
          <a:bodyPr vert="horz" lIns="91440" tIns="45720" rIns="91440" bIns="45720" rtlCol="0" anchor="b"/>
          <a:lstStyle>
            <a:lvl1pPr algn="r">
              <a:defRPr sz="1200"/>
            </a:lvl1pPr>
          </a:lstStyle>
          <a:p>
            <a:fld id="{627B6A87-0102-4C2C-95E6-AEEA9432DA60}" type="slidenum">
              <a:rPr lang="en-GB" smtClean="0"/>
              <a:pPr/>
              <a:t>‹#›</a:t>
            </a:fld>
            <a:endParaRPr lang="en-GB"/>
          </a:p>
        </p:txBody>
      </p:sp>
    </p:spTree>
    <p:extLst>
      <p:ext uri="{BB962C8B-B14F-4D97-AF65-F5344CB8AC3E}">
        <p14:creationId xmlns:p14="http://schemas.microsoft.com/office/powerpoint/2010/main" val="307465088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215DF28D-FEB5-4B4C-9726-CA6C0657A2CE}" type="datetimeFigureOut">
              <a:rPr lang="en-GB" smtClean="0"/>
              <a:pPr/>
              <a:t>11/01/2019</a:t>
            </a:fld>
            <a:endParaRPr lang="en-GB"/>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GB"/>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6787B482-22EA-44F1-9522-880196280FC2}" type="slidenum">
              <a:rPr lang="en-GB" smtClean="0"/>
              <a:pPr/>
              <a:t>‹#›</a:t>
            </a:fld>
            <a:endParaRPr lang="en-GB"/>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5DF28D-FEB5-4B4C-9726-CA6C0657A2CE}" type="datetimeFigureOut">
              <a:rPr lang="en-GB" smtClean="0"/>
              <a:pPr/>
              <a:t>11/01/2019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87B482-22EA-44F1-9522-880196280FC2}"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5DF28D-FEB5-4B4C-9726-CA6C0657A2CE}" type="datetimeFigureOut">
              <a:rPr lang="en-GB" smtClean="0"/>
              <a:pPr/>
              <a:t>11/01/2019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87B482-22EA-44F1-9522-880196280FC2}"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5DF28D-FEB5-4B4C-9726-CA6C0657A2CE}" type="datetimeFigureOut">
              <a:rPr lang="en-GB" smtClean="0"/>
              <a:pPr/>
              <a:t>11/01/2019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87B482-22EA-44F1-9522-880196280FC2}"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5DF28D-FEB5-4B4C-9726-CA6C0657A2CE}" type="datetimeFigureOut">
              <a:rPr lang="en-GB" smtClean="0"/>
              <a:pPr/>
              <a:t>11/01/2019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87B482-22EA-44F1-9522-880196280FC2}"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215DF28D-FEB5-4B4C-9726-CA6C0657A2CE}" type="datetimeFigureOut">
              <a:rPr lang="en-GB" smtClean="0"/>
              <a:pPr/>
              <a:t>11/01/2019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87B482-22EA-44F1-9522-880196280FC2}" type="slidenum">
              <a:rPr lang="en-GB" smtClean="0"/>
              <a:pPr/>
              <a:t>‹#›</a:t>
            </a:fld>
            <a:endParaRPr lang="en-GB"/>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5DF28D-FEB5-4B4C-9726-CA6C0657A2CE}" type="datetimeFigureOut">
              <a:rPr lang="en-GB" smtClean="0"/>
              <a:pPr/>
              <a:t>11/01/2019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787B482-22EA-44F1-9522-880196280FC2}"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5DF28D-FEB5-4B4C-9726-CA6C0657A2CE}" type="datetimeFigureOut">
              <a:rPr lang="en-GB" smtClean="0"/>
              <a:pPr/>
              <a:t>11/01/2019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787B482-22EA-44F1-9522-880196280FC2}"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5DF28D-FEB5-4B4C-9726-CA6C0657A2CE}" type="datetimeFigureOut">
              <a:rPr lang="en-GB" smtClean="0"/>
              <a:pPr/>
              <a:t>11/01/2019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787B482-22EA-44F1-9522-880196280FC2}"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15DF28D-FEB5-4B4C-9726-CA6C0657A2CE}" type="datetimeFigureOut">
              <a:rPr lang="en-GB" smtClean="0"/>
              <a:pPr/>
              <a:t>11/01/2019</a:t>
            </a:fld>
            <a:endParaRPr lang="en-GB"/>
          </a:p>
        </p:txBody>
      </p:sp>
      <p:sp>
        <p:nvSpPr>
          <p:cNvPr id="7" name="Slide Number Placeholder 6"/>
          <p:cNvSpPr>
            <a:spLocks noGrp="1"/>
          </p:cNvSpPr>
          <p:nvPr>
            <p:ph type="sldNum" sz="quarter" idx="12"/>
          </p:nvPr>
        </p:nvSpPr>
        <p:spPr/>
        <p:txBody>
          <a:bodyPr/>
          <a:lstStyle/>
          <a:p>
            <a:fld id="{6787B482-22EA-44F1-9522-880196280FC2}" type="slidenum">
              <a:rPr lang="en-GB" smtClean="0"/>
              <a:pPr/>
              <a:t>‹#›</a:t>
            </a:fld>
            <a:endParaRPr lang="en-GB"/>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GB"/>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5DF28D-FEB5-4B4C-9726-CA6C0657A2CE}" type="datetimeFigureOut">
              <a:rPr lang="en-GB" smtClean="0"/>
              <a:pPr/>
              <a:t>11/01/2019</a:t>
            </a:fld>
            <a:endParaRPr lang="en-GB"/>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GB"/>
          </a:p>
        </p:txBody>
      </p:sp>
      <p:sp>
        <p:nvSpPr>
          <p:cNvPr id="7" name="Slide Number Placeholder 6"/>
          <p:cNvSpPr>
            <a:spLocks noGrp="1"/>
          </p:cNvSpPr>
          <p:nvPr>
            <p:ph type="sldNum" sz="quarter" idx="12"/>
          </p:nvPr>
        </p:nvSpPr>
        <p:spPr/>
        <p:txBody>
          <a:bodyPr/>
          <a:lstStyle/>
          <a:p>
            <a:fld id="{6787B482-22EA-44F1-9522-880196280FC2}"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215DF28D-FEB5-4B4C-9726-CA6C0657A2CE}" type="datetimeFigureOut">
              <a:rPr lang="en-GB" smtClean="0"/>
              <a:pPr/>
              <a:t>11/01/2019</a:t>
            </a:fld>
            <a:endParaRPr lang="en-GB"/>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GB"/>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6787B482-22EA-44F1-9522-880196280FC2}"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Year 6 NCTs Meeting</a:t>
            </a:r>
            <a:endParaRPr lang="en-GB" dirty="0"/>
          </a:p>
        </p:txBody>
      </p:sp>
      <p:sp>
        <p:nvSpPr>
          <p:cNvPr id="3" name="Subtitle 2"/>
          <p:cNvSpPr>
            <a:spLocks noGrp="1"/>
          </p:cNvSpPr>
          <p:nvPr>
            <p:ph type="subTitle" idx="1"/>
          </p:nvPr>
        </p:nvSpPr>
        <p:spPr>
          <a:xfrm>
            <a:off x="395536" y="1124744"/>
            <a:ext cx="3959448" cy="3915024"/>
          </a:xfrm>
        </p:spPr>
        <p:txBody>
          <a:bodyPr>
            <a:noAutofit/>
          </a:bodyPr>
          <a:lstStyle/>
          <a:p>
            <a:r>
              <a:rPr lang="en-GB" sz="2000" u="sng" dirty="0" smtClean="0"/>
              <a:t>January 2019</a:t>
            </a:r>
          </a:p>
          <a:p>
            <a:endParaRPr lang="en-GB" sz="2000" dirty="0" smtClean="0"/>
          </a:p>
          <a:p>
            <a:r>
              <a:rPr lang="en-GB" sz="2000" dirty="0" smtClean="0"/>
              <a:t>Welcome!</a:t>
            </a:r>
          </a:p>
          <a:p>
            <a:endParaRPr lang="en-GB" sz="2000" dirty="0" smtClean="0"/>
          </a:p>
          <a:p>
            <a:r>
              <a:rPr lang="en-GB" sz="2000" dirty="0" smtClean="0"/>
              <a:t>Please take a PowerPoint handout for your information.</a:t>
            </a:r>
          </a:p>
          <a:p>
            <a:endParaRPr lang="en-GB" sz="2000" dirty="0" smtClean="0"/>
          </a:p>
          <a:p>
            <a:r>
              <a:rPr lang="en-GB" sz="2800" dirty="0" smtClean="0"/>
              <a:t>There are some </a:t>
            </a:r>
            <a:r>
              <a:rPr lang="en-GB" sz="2800" dirty="0" smtClean="0"/>
              <a:t>NCT</a:t>
            </a:r>
            <a:r>
              <a:rPr lang="en-GB" sz="2800" dirty="0" smtClean="0"/>
              <a:t> </a:t>
            </a:r>
            <a:r>
              <a:rPr lang="en-GB" sz="2800" dirty="0" smtClean="0"/>
              <a:t>questions for you to have a go at while you wait.</a:t>
            </a:r>
            <a:endParaRPr lang="en-GB"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you can help</a:t>
            </a:r>
            <a:endParaRPr lang="en-GB" dirty="0"/>
          </a:p>
        </p:txBody>
      </p:sp>
      <p:sp>
        <p:nvSpPr>
          <p:cNvPr id="3" name="Content Placeholder 2"/>
          <p:cNvSpPr>
            <a:spLocks noGrp="1"/>
          </p:cNvSpPr>
          <p:nvPr>
            <p:ph idx="1"/>
          </p:nvPr>
        </p:nvSpPr>
        <p:spPr/>
        <p:txBody>
          <a:bodyPr>
            <a:normAutofit/>
          </a:bodyPr>
          <a:lstStyle/>
          <a:p>
            <a:r>
              <a:rPr lang="en-GB" dirty="0" smtClean="0"/>
              <a:t>Be aware of the </a:t>
            </a:r>
            <a:r>
              <a:rPr lang="en-GB" dirty="0" smtClean="0"/>
              <a:t>GPS</a:t>
            </a:r>
            <a:r>
              <a:rPr lang="en-GB" dirty="0" smtClean="0"/>
              <a:t> </a:t>
            </a:r>
            <a:r>
              <a:rPr lang="en-GB" dirty="0" smtClean="0"/>
              <a:t>terminology – an appendix of this in on the website.</a:t>
            </a:r>
          </a:p>
          <a:p>
            <a:r>
              <a:rPr lang="en-GB" dirty="0" smtClean="0"/>
              <a:t>Use the revision </a:t>
            </a:r>
            <a:r>
              <a:rPr lang="en-GB" dirty="0" smtClean="0"/>
              <a:t>books.</a:t>
            </a:r>
            <a:endParaRPr lang="en-GB" dirty="0" smtClean="0"/>
          </a:p>
          <a:p>
            <a:r>
              <a:rPr lang="en-GB" dirty="0" smtClean="0"/>
              <a:t>Ensure weekly homework is </a:t>
            </a:r>
            <a:r>
              <a:rPr lang="en-GB" dirty="0" smtClean="0"/>
              <a:t>completed</a:t>
            </a:r>
            <a:r>
              <a:rPr lang="en-GB" dirty="0" smtClean="0"/>
              <a:t>.</a:t>
            </a:r>
            <a:endParaRPr lang="en-GB" dirty="0" smtClean="0"/>
          </a:p>
          <a:p>
            <a:r>
              <a:rPr lang="en-GB" dirty="0" smtClean="0"/>
              <a:t>Ensure children are aware of terminology</a:t>
            </a:r>
            <a:r>
              <a:rPr lang="en-GB" dirty="0" smtClean="0"/>
              <a:t>.</a:t>
            </a:r>
          </a:p>
          <a:p>
            <a:pPr marL="68580" indent="0">
              <a:buNone/>
            </a:pPr>
            <a:r>
              <a:rPr lang="en-GB" dirty="0" smtClean="0"/>
              <a:t>  </a:t>
            </a:r>
            <a:endParaRPr lang="en-GB" dirty="0" smtClean="0"/>
          </a:p>
          <a:p>
            <a:endParaRPr lang="en-GB" dirty="0" smtClean="0"/>
          </a:p>
        </p:txBody>
      </p:sp>
    </p:spTree>
    <p:extLst>
      <p:ext uri="{BB962C8B-B14F-4D97-AF65-F5344CB8AC3E}">
        <p14:creationId xmlns:p14="http://schemas.microsoft.com/office/powerpoint/2010/main" val="15004364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Mathematics  - Arithmetic Paper 1</a:t>
            </a:r>
            <a:endParaRPr lang="en-GB" dirty="0"/>
          </a:p>
        </p:txBody>
      </p:sp>
      <p:sp>
        <p:nvSpPr>
          <p:cNvPr id="3" name="Content Placeholder 2"/>
          <p:cNvSpPr>
            <a:spLocks noGrp="1"/>
          </p:cNvSpPr>
          <p:nvPr>
            <p:ph idx="1"/>
          </p:nvPr>
        </p:nvSpPr>
        <p:spPr>
          <a:xfrm>
            <a:off x="539552" y="2204864"/>
            <a:ext cx="7992888" cy="4249944"/>
          </a:xfrm>
        </p:spPr>
        <p:txBody>
          <a:bodyPr>
            <a:normAutofit fontScale="92500"/>
          </a:bodyPr>
          <a:lstStyle/>
          <a:p>
            <a:r>
              <a:rPr lang="en-GB" dirty="0" smtClean="0"/>
              <a:t>Arithmetic replaces the mental mathematics test. The arithmetic test assesses basic mathematical calculations. </a:t>
            </a:r>
          </a:p>
          <a:p>
            <a:r>
              <a:rPr lang="en-GB" dirty="0" smtClean="0"/>
              <a:t>The test consists of a single test paper. Pupils will have </a:t>
            </a:r>
            <a:r>
              <a:rPr lang="en-GB" b="1" dirty="0" smtClean="0"/>
              <a:t>30 minutes </a:t>
            </a:r>
            <a:r>
              <a:rPr lang="en-GB" dirty="0" smtClean="0"/>
              <a:t>to complete the test, answering the questions in the test paper. The paper consists of 36 questions which are worth a total of </a:t>
            </a:r>
            <a:r>
              <a:rPr lang="en-GB" b="1" dirty="0" smtClean="0"/>
              <a:t>40 marks.</a:t>
            </a:r>
          </a:p>
          <a:p>
            <a:r>
              <a:rPr lang="en-GB" dirty="0" smtClean="0"/>
              <a:t>The questions will cover straightforward addition and subtraction and more complex calculations with fractions worth 1 mark each, and long divisions and long multiplications worth 2 marks each.</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Mathematics – Reasoning Papers 2 and 3</a:t>
            </a:r>
            <a:endParaRPr lang="en-GB" dirty="0"/>
          </a:p>
        </p:txBody>
      </p:sp>
      <p:sp>
        <p:nvSpPr>
          <p:cNvPr id="3" name="Content Placeholder 2"/>
          <p:cNvSpPr>
            <a:spLocks noGrp="1"/>
          </p:cNvSpPr>
          <p:nvPr>
            <p:ph idx="1"/>
          </p:nvPr>
        </p:nvSpPr>
        <p:spPr/>
        <p:txBody>
          <a:bodyPr>
            <a:normAutofit fontScale="92500"/>
          </a:bodyPr>
          <a:lstStyle/>
          <a:p>
            <a:r>
              <a:rPr lang="en-GB" dirty="0" smtClean="0"/>
              <a:t>Papers 2 and 3 each consist of a single test paper. Pupils will have </a:t>
            </a:r>
            <a:r>
              <a:rPr lang="en-GB" b="1" dirty="0" smtClean="0"/>
              <a:t>40 minutes </a:t>
            </a:r>
            <a:r>
              <a:rPr lang="en-GB" dirty="0" smtClean="0"/>
              <a:t>to complete each test, answering the questions in the test paper. Each paper will have questions worth a total of </a:t>
            </a:r>
            <a:r>
              <a:rPr lang="en-GB" b="1" dirty="0" smtClean="0"/>
              <a:t>35 marks</a:t>
            </a:r>
            <a:r>
              <a:rPr lang="en-GB" dirty="0" smtClean="0"/>
              <a:t>.</a:t>
            </a:r>
          </a:p>
          <a:p>
            <a:r>
              <a:rPr lang="en-GB" dirty="0" smtClean="0"/>
              <a:t>In some answer spaces, where pupils need to show their method, square grids are provided for the questions on the arithmetic paper and some of the questions on Paper 2.</a:t>
            </a:r>
          </a:p>
          <a:p>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you can help</a:t>
            </a:r>
            <a:endParaRPr lang="en-GB" dirty="0"/>
          </a:p>
        </p:txBody>
      </p:sp>
      <p:sp>
        <p:nvSpPr>
          <p:cNvPr id="3" name="Content Placeholder 2"/>
          <p:cNvSpPr>
            <a:spLocks noGrp="1"/>
          </p:cNvSpPr>
          <p:nvPr>
            <p:ph idx="1"/>
          </p:nvPr>
        </p:nvSpPr>
        <p:spPr/>
        <p:txBody>
          <a:bodyPr>
            <a:normAutofit/>
          </a:bodyPr>
          <a:lstStyle/>
          <a:p>
            <a:r>
              <a:rPr lang="en-GB" dirty="0" err="1" smtClean="0"/>
              <a:t>Activ</a:t>
            </a:r>
            <a:r>
              <a:rPr lang="en-GB" dirty="0" smtClean="0"/>
              <a:t> Learn activities.</a:t>
            </a:r>
          </a:p>
          <a:p>
            <a:r>
              <a:rPr lang="en-GB" dirty="0" smtClean="0"/>
              <a:t>Quick fire X tables practise.</a:t>
            </a:r>
          </a:p>
          <a:p>
            <a:r>
              <a:rPr lang="en-GB" dirty="0" smtClean="0"/>
              <a:t>Revision Books.</a:t>
            </a:r>
          </a:p>
          <a:p>
            <a:r>
              <a:rPr lang="en-GB" dirty="0" smtClean="0"/>
              <a:t>Practical activities.</a:t>
            </a:r>
          </a:p>
          <a:p>
            <a:r>
              <a:rPr lang="en-GB" dirty="0" smtClean="0"/>
              <a:t>Completing homework.</a:t>
            </a:r>
          </a:p>
          <a:p>
            <a:r>
              <a:rPr lang="en-GB" dirty="0" smtClean="0"/>
              <a:t>Keys to Success Booklet.</a:t>
            </a:r>
          </a:p>
          <a:p>
            <a:endParaRPr lang="en-GB" dirty="0" smtClean="0"/>
          </a:p>
        </p:txBody>
      </p:sp>
    </p:spTree>
    <p:extLst>
      <p:ext uri="{BB962C8B-B14F-4D97-AF65-F5344CB8AC3E}">
        <p14:creationId xmlns:p14="http://schemas.microsoft.com/office/powerpoint/2010/main" val="15004364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we are doing in school...</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Daily test questions to discuss.</a:t>
            </a:r>
          </a:p>
          <a:p>
            <a:r>
              <a:rPr lang="en-GB" dirty="0" smtClean="0"/>
              <a:t>Weekly </a:t>
            </a:r>
            <a:r>
              <a:rPr lang="en-GB" dirty="0" smtClean="0"/>
              <a:t>Home Learning </a:t>
            </a:r>
            <a:r>
              <a:rPr lang="en-GB" dirty="0" smtClean="0"/>
              <a:t>– Linked to spellings</a:t>
            </a:r>
          </a:p>
          <a:p>
            <a:r>
              <a:rPr lang="en-GB" dirty="0" smtClean="0"/>
              <a:t>3 days a week Mr Goodwin supporting groups in Maths.</a:t>
            </a:r>
          </a:p>
          <a:p>
            <a:r>
              <a:rPr lang="en-GB" dirty="0"/>
              <a:t>3 days a week </a:t>
            </a:r>
            <a:r>
              <a:rPr lang="en-GB" dirty="0" smtClean="0"/>
              <a:t>Miss </a:t>
            </a:r>
            <a:r>
              <a:rPr lang="en-GB" dirty="0" err="1" smtClean="0"/>
              <a:t>Spink</a:t>
            </a:r>
            <a:r>
              <a:rPr lang="en-GB" dirty="0" smtClean="0"/>
              <a:t> supporting </a:t>
            </a:r>
            <a:r>
              <a:rPr lang="en-GB" dirty="0"/>
              <a:t>groups in </a:t>
            </a:r>
            <a:r>
              <a:rPr lang="en-GB" dirty="0" smtClean="0"/>
              <a:t>Guided Reading and Literacy.</a:t>
            </a:r>
          </a:p>
          <a:p>
            <a:r>
              <a:rPr lang="en-GB" dirty="0" smtClean="0"/>
              <a:t>Small group work with teachers and </a:t>
            </a:r>
            <a:r>
              <a:rPr lang="en-GB" dirty="0" err="1" smtClean="0"/>
              <a:t>TAs.</a:t>
            </a:r>
            <a:r>
              <a:rPr lang="en-GB" dirty="0" smtClean="0"/>
              <a:t> </a:t>
            </a:r>
          </a:p>
          <a:p>
            <a:r>
              <a:rPr lang="en-GB" dirty="0" smtClean="0"/>
              <a:t>Target Setting.</a:t>
            </a:r>
          </a:p>
          <a:p>
            <a:r>
              <a:rPr lang="en-GB" dirty="0" err="1" smtClean="0"/>
              <a:t>RaR</a:t>
            </a:r>
            <a:r>
              <a:rPr lang="en-GB" dirty="0" smtClean="0"/>
              <a:t> </a:t>
            </a:r>
            <a:r>
              <a:rPr lang="en-GB" dirty="0" smtClean="0"/>
              <a:t>Time to improve work. </a:t>
            </a:r>
          </a:p>
          <a:p>
            <a:r>
              <a:rPr lang="en-GB" dirty="0" smtClean="0"/>
              <a:t>Mocks Week in February.</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Aims of the session</a:t>
            </a:r>
            <a:endParaRPr lang="en-GB" dirty="0"/>
          </a:p>
        </p:txBody>
      </p:sp>
      <p:sp>
        <p:nvSpPr>
          <p:cNvPr id="3" name="Content Placeholder 2"/>
          <p:cNvSpPr>
            <a:spLocks noGrp="1"/>
          </p:cNvSpPr>
          <p:nvPr>
            <p:ph idx="1"/>
          </p:nvPr>
        </p:nvSpPr>
        <p:spPr/>
        <p:txBody>
          <a:bodyPr/>
          <a:lstStyle/>
          <a:p>
            <a:r>
              <a:rPr lang="en-GB" dirty="0" smtClean="0"/>
              <a:t>To share important information about KS2 NCTs.</a:t>
            </a:r>
          </a:p>
          <a:p>
            <a:endParaRPr lang="en-GB" dirty="0" smtClean="0"/>
          </a:p>
          <a:p>
            <a:r>
              <a:rPr lang="en-GB" dirty="0" smtClean="0"/>
              <a:t>To answer any questions about KS2 NCTs.</a:t>
            </a:r>
          </a:p>
          <a:p>
            <a:endParaRPr lang="en-GB" dirty="0" smtClean="0"/>
          </a:p>
          <a:p>
            <a:r>
              <a:rPr lang="en-GB" dirty="0" smtClean="0"/>
              <a:t>Discuss / share ideas about how you as a parent can help your child at home.</a:t>
            </a:r>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529128"/>
          </a:xfrm>
        </p:spPr>
        <p:txBody>
          <a:bodyPr>
            <a:normAutofit fontScale="90000"/>
          </a:bodyPr>
          <a:lstStyle/>
          <a:p>
            <a:r>
              <a:rPr lang="en-GB" dirty="0" smtClean="0"/>
              <a:t>What are the KS2 SATs?</a:t>
            </a:r>
            <a:endParaRPr lang="en-GB" dirty="0"/>
          </a:p>
        </p:txBody>
      </p:sp>
      <p:sp>
        <p:nvSpPr>
          <p:cNvPr id="3" name="Content Placeholder 2"/>
          <p:cNvSpPr>
            <a:spLocks noGrp="1"/>
          </p:cNvSpPr>
          <p:nvPr>
            <p:ph idx="1"/>
          </p:nvPr>
        </p:nvSpPr>
        <p:spPr>
          <a:xfrm>
            <a:off x="467544" y="1484784"/>
            <a:ext cx="8229600" cy="5042032"/>
          </a:xfrm>
        </p:spPr>
        <p:txBody>
          <a:bodyPr>
            <a:normAutofit fontScale="92500" lnSpcReduction="10000"/>
          </a:bodyPr>
          <a:lstStyle/>
          <a:p>
            <a:pPr>
              <a:buNone/>
            </a:pPr>
            <a:r>
              <a:rPr lang="en-GB" dirty="0" smtClean="0"/>
              <a:t>    In the summer term of 2019, children in Year 2 and Year 6 will take the NCT papers. These tests in English and maths will reflect the national curriculum, and are intended to be more rigorous. </a:t>
            </a:r>
          </a:p>
          <a:p>
            <a:pPr>
              <a:buNone/>
            </a:pPr>
            <a:endParaRPr lang="en-GB" dirty="0" smtClean="0"/>
          </a:p>
          <a:p>
            <a:pPr>
              <a:buNone/>
            </a:pPr>
            <a:r>
              <a:rPr lang="en-GB" dirty="0" smtClean="0"/>
              <a:t>    At the end of Year 6, children will sit tests in:</a:t>
            </a:r>
          </a:p>
          <a:p>
            <a:r>
              <a:rPr lang="en-GB" dirty="0" smtClean="0"/>
              <a:t>Reading</a:t>
            </a:r>
          </a:p>
          <a:p>
            <a:r>
              <a:rPr lang="en-GB" dirty="0" smtClean="0"/>
              <a:t>Maths</a:t>
            </a:r>
          </a:p>
          <a:p>
            <a:r>
              <a:rPr lang="en-GB" dirty="0" smtClean="0"/>
              <a:t>Spelling, punctuation and grammar</a:t>
            </a:r>
          </a:p>
          <a:p>
            <a:pPr>
              <a:buNone/>
            </a:pPr>
            <a:endParaRPr lang="en-GB" dirty="0" smtClean="0"/>
          </a:p>
          <a:p>
            <a:pPr>
              <a:buNone/>
            </a:pPr>
            <a:r>
              <a:rPr lang="en-GB" dirty="0" smtClean="0"/>
              <a:t>    These tests will be both set and marked externally. </a:t>
            </a:r>
            <a:endParaRPr lang="en-GB" dirty="0" smtClean="0"/>
          </a:p>
          <a:p>
            <a:pPr>
              <a:buNone/>
            </a:pPr>
            <a:endParaRPr lang="en-GB" dirty="0" smtClean="0"/>
          </a:p>
          <a:p>
            <a:pPr>
              <a:buNone/>
            </a:pPr>
            <a:r>
              <a:rPr lang="en-GB" dirty="0" smtClean="0"/>
              <a:t>    These results will go to the secondary school with your child.</a:t>
            </a:r>
          </a:p>
          <a:p>
            <a:endParaRPr lang="en-GB" dirty="0" smtClean="0"/>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92696"/>
            <a:ext cx="8229600" cy="1399032"/>
          </a:xfrm>
        </p:spPr>
        <p:txBody>
          <a:bodyPr>
            <a:normAutofit/>
          </a:bodyPr>
          <a:lstStyle/>
          <a:p>
            <a:r>
              <a:rPr lang="en-GB" dirty="0" smtClean="0"/>
              <a:t>How is the NCT week organised?</a:t>
            </a:r>
            <a:br>
              <a:rPr lang="en-GB" dirty="0" smtClean="0"/>
            </a:br>
            <a:endParaRPr lang="en-GB" dirty="0"/>
          </a:p>
        </p:txBody>
      </p:sp>
      <p:sp>
        <p:nvSpPr>
          <p:cNvPr id="3" name="Content Placeholder 2"/>
          <p:cNvSpPr>
            <a:spLocks noGrp="1"/>
          </p:cNvSpPr>
          <p:nvPr>
            <p:ph idx="1"/>
          </p:nvPr>
        </p:nvSpPr>
        <p:spPr>
          <a:xfrm>
            <a:off x="755576" y="2132856"/>
            <a:ext cx="7488832" cy="4059813"/>
          </a:xfrm>
        </p:spPr>
        <p:txBody>
          <a:bodyPr>
            <a:normAutofit fontScale="70000" lnSpcReduction="20000"/>
          </a:bodyPr>
          <a:lstStyle/>
          <a:p>
            <a:r>
              <a:rPr lang="en-GB" sz="3800" dirty="0" smtClean="0"/>
              <a:t>A timetable is issued to school, telling us on which </a:t>
            </a:r>
            <a:r>
              <a:rPr lang="en-GB" sz="3800" dirty="0" smtClean="0"/>
              <a:t>days </a:t>
            </a:r>
            <a:r>
              <a:rPr lang="en-GB" sz="3800" dirty="0" smtClean="0"/>
              <a:t>tests must be administered</a:t>
            </a:r>
            <a:r>
              <a:rPr lang="en-GB" sz="3800" dirty="0" smtClean="0"/>
              <a:t>.</a:t>
            </a:r>
            <a:endParaRPr lang="en-GB" sz="3800" dirty="0" smtClean="0"/>
          </a:p>
          <a:p>
            <a:pPr marL="68580" indent="0">
              <a:buNone/>
            </a:pPr>
            <a:endParaRPr lang="en-GB" sz="3800" dirty="0" smtClean="0"/>
          </a:p>
          <a:p>
            <a:r>
              <a:rPr lang="en-GB" sz="3800" dirty="0" smtClean="0"/>
              <a:t>Tests are completed in classrooms, with any displays that may help covered over.</a:t>
            </a:r>
          </a:p>
          <a:p>
            <a:endParaRPr lang="en-GB" sz="3800" dirty="0" smtClean="0"/>
          </a:p>
          <a:p>
            <a:r>
              <a:rPr lang="en-GB" sz="3800" dirty="0" smtClean="0"/>
              <a:t>Children are divided into groups for test administration to ensure they are properly supported and feel secure.</a:t>
            </a:r>
          </a:p>
          <a:p>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260648"/>
            <a:ext cx="7024744" cy="1143000"/>
          </a:xfrm>
        </p:spPr>
        <p:txBody>
          <a:bodyPr/>
          <a:lstStyle/>
          <a:p>
            <a:r>
              <a:rPr lang="en-GB" dirty="0" smtClean="0"/>
              <a:t>NCT Timetable 2018</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14144379"/>
              </p:ext>
            </p:extLst>
          </p:nvPr>
        </p:nvGraphicFramePr>
        <p:xfrm>
          <a:off x="1115616" y="1435058"/>
          <a:ext cx="6696744" cy="5394960"/>
        </p:xfrm>
        <a:graphic>
          <a:graphicData uri="http://schemas.openxmlformats.org/drawingml/2006/table">
            <a:tbl>
              <a:tblPr firstRow="1" bandRow="1">
                <a:tableStyleId>{5C22544A-7EE6-4342-B048-85BDC9FD1C3A}</a:tableStyleId>
              </a:tblPr>
              <a:tblGrid>
                <a:gridCol w="3348372"/>
                <a:gridCol w="3348372"/>
              </a:tblGrid>
              <a:tr h="312059">
                <a:tc>
                  <a:txBody>
                    <a:bodyPr/>
                    <a:lstStyle/>
                    <a:p>
                      <a:r>
                        <a:rPr lang="en-GB" dirty="0" smtClean="0"/>
                        <a:t>Date</a:t>
                      </a:r>
                      <a:endParaRPr lang="en-GB" dirty="0"/>
                    </a:p>
                  </a:txBody>
                  <a:tcPr marL="75300" marR="75300"/>
                </a:tc>
                <a:tc>
                  <a:txBody>
                    <a:bodyPr/>
                    <a:lstStyle/>
                    <a:p>
                      <a:r>
                        <a:rPr lang="en-GB" dirty="0" smtClean="0"/>
                        <a:t>Test</a:t>
                      </a:r>
                      <a:endParaRPr lang="en-GB" dirty="0"/>
                    </a:p>
                  </a:txBody>
                  <a:tcPr marL="75300" marR="75300"/>
                </a:tc>
              </a:tr>
              <a:tr h="1716325">
                <a:tc>
                  <a:txBody>
                    <a:bodyPr/>
                    <a:lstStyle/>
                    <a:p>
                      <a:r>
                        <a:rPr lang="en-GB" dirty="0" smtClean="0"/>
                        <a:t>Monday 13 May 2019</a:t>
                      </a:r>
                      <a:endParaRPr lang="en-GB" dirty="0"/>
                    </a:p>
                  </a:txBody>
                  <a:tcPr marL="75300" marR="75300"/>
                </a:tc>
                <a:tc>
                  <a:txBody>
                    <a:bodyPr/>
                    <a:lstStyle/>
                    <a:p>
                      <a:r>
                        <a:rPr lang="en-GB" dirty="0" smtClean="0"/>
                        <a:t>English -</a:t>
                      </a:r>
                      <a:r>
                        <a:rPr lang="en-GB" baseline="0" dirty="0" smtClean="0"/>
                        <a:t> </a:t>
                      </a:r>
                      <a:r>
                        <a:rPr lang="en-GB" dirty="0" smtClean="0"/>
                        <a:t>grammar, punctuation and spelling test, Paper 1, short answer questions.</a:t>
                      </a:r>
                    </a:p>
                    <a:p>
                      <a:r>
                        <a:rPr lang="en-GB" dirty="0" smtClean="0"/>
                        <a:t>English -</a:t>
                      </a:r>
                      <a:r>
                        <a:rPr lang="en-GB" baseline="0" dirty="0" smtClean="0"/>
                        <a:t> </a:t>
                      </a:r>
                      <a:r>
                        <a:rPr lang="en-GB" dirty="0" smtClean="0"/>
                        <a:t>grammar, punctuation and spelling test, Paper 2, spelling.</a:t>
                      </a:r>
                    </a:p>
                  </a:txBody>
                  <a:tcPr marL="75300" marR="75300"/>
                </a:tc>
              </a:tr>
              <a:tr h="780148">
                <a:tc>
                  <a:txBody>
                    <a:bodyPr/>
                    <a:lstStyle/>
                    <a:p>
                      <a:r>
                        <a:rPr lang="en-GB" dirty="0"/>
                        <a:t>Tuesday </a:t>
                      </a:r>
                      <a:r>
                        <a:rPr lang="en-GB" dirty="0" smtClean="0"/>
                        <a:t>14 </a:t>
                      </a:r>
                      <a:r>
                        <a:rPr lang="en-GB" dirty="0"/>
                        <a:t>May </a:t>
                      </a:r>
                      <a:r>
                        <a:rPr lang="en-GB" dirty="0" smtClean="0"/>
                        <a:t>2019</a:t>
                      </a:r>
                      <a:endParaRPr lang="en-GB" dirty="0"/>
                    </a:p>
                  </a:txBody>
                  <a:tcPr marL="75300" marR="7530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English - reading test.</a:t>
                      </a:r>
                    </a:p>
                    <a:p>
                      <a:endParaRPr lang="en-GB" dirty="0"/>
                    </a:p>
                  </a:txBody>
                  <a:tcPr marL="75300" marR="75300" anchor="ctr"/>
                </a:tc>
              </a:tr>
              <a:tr h="1248236">
                <a:tc>
                  <a:txBody>
                    <a:bodyPr/>
                    <a:lstStyle/>
                    <a:p>
                      <a:r>
                        <a:rPr lang="en-GB" dirty="0"/>
                        <a:t>Wednesday </a:t>
                      </a:r>
                      <a:r>
                        <a:rPr lang="en-GB" dirty="0" smtClean="0"/>
                        <a:t>15 </a:t>
                      </a:r>
                      <a:r>
                        <a:rPr lang="en-GB" dirty="0"/>
                        <a:t>May </a:t>
                      </a:r>
                      <a:r>
                        <a:rPr lang="en-GB" dirty="0" smtClean="0"/>
                        <a:t>2019</a:t>
                      </a:r>
                      <a:endParaRPr lang="en-GB" dirty="0"/>
                    </a:p>
                  </a:txBody>
                  <a:tcPr marL="75300" marR="75300" anchor="ctr"/>
                </a:tc>
                <a:tc>
                  <a:txBody>
                    <a:bodyPr/>
                    <a:lstStyle/>
                    <a:p>
                      <a:r>
                        <a:rPr lang="en-GB" dirty="0" smtClean="0"/>
                        <a:t>Mathematics</a:t>
                      </a:r>
                      <a:r>
                        <a:rPr lang="en-GB" baseline="0" dirty="0" smtClean="0"/>
                        <a:t> - </a:t>
                      </a:r>
                      <a:r>
                        <a:rPr lang="en-GB" dirty="0" smtClean="0"/>
                        <a:t> Paper </a:t>
                      </a:r>
                      <a:r>
                        <a:rPr lang="en-GB" dirty="0"/>
                        <a:t>1 </a:t>
                      </a:r>
                      <a:r>
                        <a:rPr lang="en-GB" dirty="0" smtClean="0"/>
                        <a:t>arithmetic.</a:t>
                      </a:r>
                    </a:p>
                    <a:p>
                      <a:endParaRPr lang="en-GB" dirty="0" smtClean="0"/>
                    </a:p>
                    <a:p>
                      <a:r>
                        <a:rPr lang="en-GB" dirty="0" smtClean="0"/>
                        <a:t>Mathematics - Paper </a:t>
                      </a:r>
                      <a:r>
                        <a:rPr lang="en-GB" dirty="0"/>
                        <a:t>2 </a:t>
                      </a:r>
                      <a:r>
                        <a:rPr lang="en-GB" dirty="0" smtClean="0"/>
                        <a:t>reasoning.</a:t>
                      </a:r>
                      <a:endParaRPr lang="en-GB" dirty="0"/>
                    </a:p>
                  </a:txBody>
                  <a:tcPr marL="75300" marR="75300" anchor="ctr"/>
                </a:tc>
              </a:tr>
              <a:tr h="546103">
                <a:tc>
                  <a:txBody>
                    <a:bodyPr/>
                    <a:lstStyle/>
                    <a:p>
                      <a:r>
                        <a:rPr lang="en-GB" dirty="0"/>
                        <a:t>Thursday </a:t>
                      </a:r>
                      <a:r>
                        <a:rPr lang="en-GB" dirty="0" smtClean="0"/>
                        <a:t>16 </a:t>
                      </a:r>
                      <a:r>
                        <a:rPr lang="en-GB" dirty="0"/>
                        <a:t>May </a:t>
                      </a:r>
                      <a:r>
                        <a:rPr lang="en-GB" dirty="0" smtClean="0"/>
                        <a:t>2019</a:t>
                      </a:r>
                      <a:endParaRPr lang="en-GB" dirty="0"/>
                    </a:p>
                  </a:txBody>
                  <a:tcPr marL="75300" marR="75300" anchor="ctr"/>
                </a:tc>
                <a:tc>
                  <a:txBody>
                    <a:bodyPr/>
                    <a:lstStyle/>
                    <a:p>
                      <a:r>
                        <a:rPr lang="en-GB" dirty="0" smtClean="0"/>
                        <a:t>Mathematics - </a:t>
                      </a:r>
                      <a:r>
                        <a:rPr lang="en-GB" dirty="0"/>
                        <a:t>Paper </a:t>
                      </a:r>
                      <a:r>
                        <a:rPr lang="en-GB" dirty="0" smtClean="0"/>
                        <a:t>3 reasoning.</a:t>
                      </a:r>
                      <a:endParaRPr lang="en-GB" dirty="0"/>
                    </a:p>
                  </a:txBody>
                  <a:tcPr marL="75300" marR="75300" anchor="ct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Reading Test</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The test consists of a reading booklet and a separate answer booklet. </a:t>
            </a:r>
          </a:p>
          <a:p>
            <a:r>
              <a:rPr lang="en-GB" dirty="0" smtClean="0"/>
              <a:t>Pupils will have a total of </a:t>
            </a:r>
            <a:r>
              <a:rPr lang="en-GB" b="1" dirty="0" smtClean="0"/>
              <a:t>1 hour </a:t>
            </a:r>
            <a:r>
              <a:rPr lang="en-GB" dirty="0" smtClean="0"/>
              <a:t>to read the </a:t>
            </a:r>
            <a:r>
              <a:rPr lang="en-GB" b="1" dirty="0" smtClean="0"/>
              <a:t>3 texts </a:t>
            </a:r>
            <a:r>
              <a:rPr lang="en-GB" dirty="0" smtClean="0"/>
              <a:t>in the reading booklet and complete the </a:t>
            </a:r>
            <a:r>
              <a:rPr lang="en-GB" dirty="0" smtClean="0"/>
              <a:t>questions. </a:t>
            </a:r>
            <a:r>
              <a:rPr lang="en-GB" dirty="0" smtClean="0"/>
              <a:t>There will be a mixture of genres of text. </a:t>
            </a:r>
            <a:endParaRPr lang="en-GB" dirty="0" smtClean="0"/>
          </a:p>
          <a:p>
            <a:r>
              <a:rPr lang="en-GB" dirty="0" smtClean="0"/>
              <a:t>Pupils </a:t>
            </a:r>
            <a:r>
              <a:rPr lang="en-GB" dirty="0" smtClean="0"/>
              <a:t>can approach the test as they choose: e.g. working through one text and answering the questions before moving on to the next. The questions are worth a total of 50 marks.</a:t>
            </a:r>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you can help</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Daily reading at home – 15 minutes minimum.</a:t>
            </a:r>
          </a:p>
          <a:p>
            <a:r>
              <a:rPr lang="en-GB" dirty="0" smtClean="0"/>
              <a:t>Asking questions whilst the children are reading, to develop their inference </a:t>
            </a:r>
            <a:r>
              <a:rPr lang="en-GB" dirty="0" smtClean="0"/>
              <a:t>skills – use the South Bersted Book Mark to help with questioning.</a:t>
            </a:r>
          </a:p>
          <a:p>
            <a:r>
              <a:rPr lang="en-GB" dirty="0" smtClean="0"/>
              <a:t>Discussing the meaning of new and unfamiliar words in new contexts. </a:t>
            </a:r>
          </a:p>
          <a:p>
            <a:r>
              <a:rPr lang="en-GB" dirty="0" smtClean="0"/>
              <a:t>Focus questions around inference. </a:t>
            </a:r>
            <a:endParaRPr lang="en-GB" dirty="0" smtClean="0"/>
          </a:p>
          <a:p>
            <a:r>
              <a:rPr lang="en-GB" dirty="0" smtClean="0"/>
              <a:t>Ask the children to create questions based on the book.</a:t>
            </a:r>
          </a:p>
          <a:p>
            <a:r>
              <a:rPr lang="en-GB" dirty="0" smtClean="0"/>
              <a:t>Create a book review. </a:t>
            </a:r>
          </a:p>
          <a:p>
            <a:endParaRPr lang="en-GB" dirty="0" smtClean="0"/>
          </a:p>
        </p:txBody>
      </p:sp>
    </p:spTree>
    <p:extLst>
      <p:ext uri="{BB962C8B-B14F-4D97-AF65-F5344CB8AC3E}">
        <p14:creationId xmlns:p14="http://schemas.microsoft.com/office/powerpoint/2010/main" val="35140269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Spelling, Punctuation and Grammar Tests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The grammar, punctuation and spelling test has a greater focus on knowing and applying grammatical terminology with the full range of punctuation tested.</a:t>
            </a:r>
          </a:p>
          <a:p>
            <a:r>
              <a:rPr lang="en-GB" dirty="0" smtClean="0"/>
              <a:t>The new national curriculum sets out clearly which technical terms in grammar are to be learnt by pupils and these are explicitly included in the test and detailed in the new test framework. It also defines precise spelling patterns and methodologies to be taught, and these are the basis of spellings in the test.</a:t>
            </a:r>
          </a:p>
          <a:p>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Spelling, Punctuation and Grammar Tests</a:t>
            </a:r>
            <a:endParaRPr lang="en-GB" dirty="0"/>
          </a:p>
        </p:txBody>
      </p:sp>
      <p:sp>
        <p:nvSpPr>
          <p:cNvPr id="3" name="Content Placeholder 2"/>
          <p:cNvSpPr>
            <a:spLocks noGrp="1"/>
          </p:cNvSpPr>
          <p:nvPr>
            <p:ph idx="1"/>
          </p:nvPr>
        </p:nvSpPr>
        <p:spPr/>
        <p:txBody>
          <a:bodyPr>
            <a:normAutofit fontScale="92500" lnSpcReduction="20000"/>
          </a:bodyPr>
          <a:lstStyle/>
          <a:p>
            <a:r>
              <a:rPr lang="en-GB" b="1" dirty="0" smtClean="0"/>
              <a:t>Paper 1</a:t>
            </a:r>
            <a:r>
              <a:rPr lang="en-GB" dirty="0" smtClean="0"/>
              <a:t>: questions consists of a single test paper. Pupils will have </a:t>
            </a:r>
            <a:r>
              <a:rPr lang="en-GB" b="1" dirty="0" smtClean="0"/>
              <a:t>45 minutes </a:t>
            </a:r>
            <a:r>
              <a:rPr lang="en-GB" dirty="0" smtClean="0"/>
              <a:t>to complete the test, answering the questions in the test paper. The questions are worth </a:t>
            </a:r>
            <a:r>
              <a:rPr lang="en-GB" b="1" dirty="0" smtClean="0"/>
              <a:t>50 marks</a:t>
            </a:r>
            <a:r>
              <a:rPr lang="en-GB" dirty="0" smtClean="0"/>
              <a:t> in total. </a:t>
            </a:r>
          </a:p>
          <a:p>
            <a:r>
              <a:rPr lang="en-GB" b="1" dirty="0" smtClean="0"/>
              <a:t>Paper 2</a:t>
            </a:r>
            <a:r>
              <a:rPr lang="en-GB" dirty="0" smtClean="0"/>
              <a:t>: Spelling consists of an answer booklet for pupils to complete and a test transcript to be read by the test administrator. Pupils will have approximately </a:t>
            </a:r>
            <a:r>
              <a:rPr lang="en-GB" b="1" dirty="0" smtClean="0"/>
              <a:t>15 minutes </a:t>
            </a:r>
            <a:r>
              <a:rPr lang="en-GB" dirty="0" smtClean="0"/>
              <a:t>to complete the test, but it is not strictly timed, by writing the 20 missing words in the answer booklet. The questions are worth </a:t>
            </a:r>
            <a:r>
              <a:rPr lang="en-GB" b="1" dirty="0" smtClean="0"/>
              <a:t>20 marks </a:t>
            </a:r>
            <a:r>
              <a:rPr lang="en-GB" dirty="0" smtClean="0"/>
              <a:t>in total.</a:t>
            </a:r>
          </a:p>
          <a:p>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542</TotalTime>
  <Words>950</Words>
  <Application>Microsoft Office PowerPoint</Application>
  <PresentationFormat>On-screen Show (4:3)</PresentationFormat>
  <Paragraphs>92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Austin</vt:lpstr>
      <vt:lpstr>Year 6 NCTs Meeting</vt:lpstr>
      <vt:lpstr>Aims of the session</vt:lpstr>
      <vt:lpstr>What are the KS2 SATs?</vt:lpstr>
      <vt:lpstr>How is the NCT week organised? </vt:lpstr>
      <vt:lpstr>NCT Timetable 2018</vt:lpstr>
      <vt:lpstr>Reading Test</vt:lpstr>
      <vt:lpstr>How you can help</vt:lpstr>
      <vt:lpstr>Spelling, Punctuation and Grammar Tests</vt:lpstr>
      <vt:lpstr>Spelling, Punctuation and Grammar Tests</vt:lpstr>
      <vt:lpstr>How you can help</vt:lpstr>
      <vt:lpstr>Mathematics  - Arithmetic Paper 1</vt:lpstr>
      <vt:lpstr>Mathematics – Reasoning Papers 2 and 3</vt:lpstr>
      <vt:lpstr>How you can help</vt:lpstr>
      <vt:lpstr>What we are doing in school...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6 SATS Meeting</dc:title>
  <dc:creator>l.souadi</dc:creator>
  <cp:lastModifiedBy>head</cp:lastModifiedBy>
  <cp:revision>26</cp:revision>
  <dcterms:created xsi:type="dcterms:W3CDTF">2016-01-25T10:57:04Z</dcterms:created>
  <dcterms:modified xsi:type="dcterms:W3CDTF">2019-01-11T19:52:51Z</dcterms:modified>
</cp:coreProperties>
</file>