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75" r:id="rId5"/>
    <p:sldId id="274" r:id="rId6"/>
    <p:sldId id="259" r:id="rId7"/>
    <p:sldId id="260" r:id="rId8"/>
    <p:sldId id="272" r:id="rId9"/>
    <p:sldId id="276" r:id="rId10"/>
    <p:sldId id="262" r:id="rId11"/>
    <p:sldId id="263" r:id="rId12"/>
    <p:sldId id="273" r:id="rId13"/>
    <p:sldId id="264" r:id="rId14"/>
    <p:sldId id="266" r:id="rId15"/>
    <p:sldId id="267" r:id="rId16"/>
    <p:sldId id="277" r:id="rId17"/>
    <p:sldId id="269" r:id="rId18"/>
    <p:sldId id="270" r:id="rId19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2896" autoAdjust="0"/>
  </p:normalViewPr>
  <p:slideViewPr>
    <p:cSldViewPr>
      <p:cViewPr varScale="1">
        <p:scale>
          <a:sx n="74" d="100"/>
          <a:sy n="74" d="100"/>
        </p:scale>
        <p:origin x="14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E993-06AF-4D09-ACD4-42584BFFDE8A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ED59D-E413-46F1-9DBC-BEB5649325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261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02813-F817-4686-85B3-6573FC39F929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CDCB-1A33-4736-B5BF-CD0CC1C1048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2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as appropriate</a:t>
            </a:r>
            <a:r>
              <a:rPr lang="en-GB" baseline="0" dirty="0" smtClean="0"/>
              <a:t> for KS 1 or 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62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what you give green dojos for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17225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Currently, we are reviewing the whole</a:t>
            </a:r>
            <a:r>
              <a:rPr lang="en-GB" baseline="0" dirty="0" smtClean="0"/>
              <a:t> school behaviour policy. At present these are our rewards and sanctions. </a:t>
            </a:r>
          </a:p>
          <a:p>
            <a:r>
              <a:rPr lang="en-GB" baseline="0" dirty="0" smtClean="0"/>
              <a:t>Please discuss the whole class rules and rewards that were created during the first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9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will need to</a:t>
            </a:r>
            <a:r>
              <a:rPr lang="en-GB" baseline="0" dirty="0" smtClean="0"/>
              <a:t> upload the Keys to Success from the website.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47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your year group’s book marks</a:t>
            </a:r>
            <a:r>
              <a:rPr lang="en-GB" baseline="0" dirty="0" smtClean="0"/>
              <a:t> to this page.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951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</a:t>
            </a:r>
            <a:r>
              <a:rPr lang="en-GB" baseline="0" dirty="0" smtClean="0"/>
              <a:t> your completed overview for the Autumn Term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82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explain</a:t>
            </a:r>
            <a:r>
              <a:rPr lang="en-GB" baseline="0" dirty="0" smtClean="0"/>
              <a:t> only key parts of  the curriculum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92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Please add pictures</a:t>
            </a:r>
            <a:r>
              <a:rPr lang="en-GB" baseline="0" dirty="0" smtClean="0"/>
              <a:t> of your stunning start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84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Add and delete as appropriate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45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Add and delete as appropriate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CDCB-1A33-4736-B5BF-CD0CC1C1048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2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D83B78C-22F4-4821-8CED-53AE192CBD4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8438C2-A8B2-44C8-B2B0-E96A25892A9E}" type="datetimeFigureOut">
              <a:rPr lang="en-GB" smtClean="0"/>
              <a:pPr/>
              <a:t>24/09/2019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urriculum/home-learnin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bersted.w-sussex.sch.uk/class-pag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144723"/>
            <a:ext cx="5760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tx2"/>
                </a:solidFill>
              </a:rPr>
              <a:t>Welcome to Year </a:t>
            </a:r>
            <a:r>
              <a:rPr lang="en-GB" sz="3200" b="1" dirty="0">
                <a:solidFill>
                  <a:schemeClr val="tx2"/>
                </a:solidFill>
              </a:rPr>
              <a:t>5</a:t>
            </a:r>
            <a:endParaRPr lang="en-GB" sz="3200" b="1" dirty="0" smtClean="0">
              <a:solidFill>
                <a:schemeClr val="tx2"/>
              </a:solidFill>
            </a:endParaRPr>
          </a:p>
          <a:p>
            <a:pPr algn="ctr"/>
            <a:endParaRPr lang="en-GB" sz="3200" dirty="0">
              <a:solidFill>
                <a:schemeClr val="tx2"/>
              </a:solidFill>
            </a:endParaRPr>
          </a:p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Please help yourself to </a:t>
            </a:r>
            <a:r>
              <a:rPr lang="en-GB" sz="3200" dirty="0">
                <a:solidFill>
                  <a:schemeClr val="tx2"/>
                </a:solidFill>
              </a:rPr>
              <a:t> </a:t>
            </a:r>
            <a:r>
              <a:rPr lang="en-GB" sz="3200" dirty="0" smtClean="0">
                <a:solidFill>
                  <a:schemeClr val="tx2"/>
                </a:solidFill>
              </a:rPr>
              <a:t>refreshments </a:t>
            </a:r>
            <a:endParaRPr lang="en-GB" sz="3200" dirty="0">
              <a:solidFill>
                <a:schemeClr val="tx2"/>
              </a:solidFill>
            </a:endParaRPr>
          </a:p>
        </p:txBody>
      </p:sp>
      <p:pic>
        <p:nvPicPr>
          <p:cNvPr id="2" name="Picture 2" descr="L:\L\logo\school logo final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1667"/>
            <a:ext cx="4032448" cy="404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02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Giving your child an advantage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982136"/>
            <a:ext cx="72728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Reading</a:t>
            </a:r>
            <a:r>
              <a:rPr lang="en-GB" sz="2000" b="1" dirty="0" smtClean="0"/>
              <a:t>:</a:t>
            </a:r>
            <a:endParaRPr lang="en-GB" sz="16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child’s fluency, stamina and understanding by listening to them read for at least 20 minutes a day. Please use your child’s book mark to deepen their understanding.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Please complete your child’s reading record so we know that they have read and what they are reading.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Remember that if your child reads at least 5 times a week they will be entered into our half termly raffle draw.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r>
              <a:rPr lang="en-GB" sz="2000" b="1" dirty="0" smtClean="0">
                <a:solidFill>
                  <a:schemeClr val="tx2"/>
                </a:solidFill>
              </a:rPr>
              <a:t>Maths: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Support your child in learning their times tables –pupils are now tested in Year 4 – by completing </a:t>
            </a:r>
            <a:r>
              <a:rPr lang="en-GB" sz="2000" dirty="0"/>
              <a:t>Times Table Rock </a:t>
            </a:r>
            <a:r>
              <a:rPr lang="en-GB" sz="2000" dirty="0" smtClean="0"/>
              <a:t>Stars challenges,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Encourage opportunities to explore measures and 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     money,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Fluency in the four rules and fractions.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12439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35" t="13829" r="3488" b="41660"/>
          <a:stretch/>
        </p:blipFill>
        <p:spPr bwMode="auto">
          <a:xfrm rot="271944">
            <a:off x="6617377" y="5091559"/>
            <a:ext cx="1719635" cy="1701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32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428" y="476672"/>
            <a:ext cx="7272808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</a:rPr>
              <a:t>Spellings</a:t>
            </a:r>
            <a:r>
              <a:rPr lang="en-GB" sz="2400" b="1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Each week your child will receive </a:t>
            </a:r>
            <a:r>
              <a:rPr lang="en-GB" sz="2200" dirty="0" smtClean="0">
                <a:solidFill>
                  <a:schemeClr val="tx2"/>
                </a:solidFill>
              </a:rPr>
              <a:t>10</a:t>
            </a:r>
            <a:r>
              <a:rPr lang="en-GB" sz="2200" dirty="0" smtClean="0"/>
              <a:t> </a:t>
            </a:r>
            <a:r>
              <a:rPr lang="en-GB" sz="2200" dirty="0"/>
              <a:t>s</a:t>
            </a:r>
            <a:r>
              <a:rPr lang="en-GB" sz="2200" dirty="0" smtClean="0"/>
              <a:t>pellings.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200" dirty="0" smtClean="0"/>
              <a:t>Learning their spellings will be a key part of your child’s Home Learning Task.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Writing: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lots of discussion to develop their vocabulary.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Try and write something everyday no matter how small.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Look out for the word of the week and encourage pupils to use it in the correct context.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Encourage your child to complete challenges on Active Learn</a:t>
            </a:r>
            <a:r>
              <a:rPr lang="en-GB" sz="2200" dirty="0"/>
              <a:t> </a:t>
            </a:r>
            <a:r>
              <a:rPr lang="en-GB" sz="2200" dirty="0" smtClean="0"/>
              <a:t>linked to deepening their understanding of key grammatical terms.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Website: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Use the school’s Home Learning section for a range of interactive games:</a:t>
            </a:r>
            <a:r>
              <a:rPr lang="en-GB" sz="2200" dirty="0">
                <a:solidFill>
                  <a:schemeClr val="tx2"/>
                </a:solidFill>
              </a:rPr>
              <a:t> </a:t>
            </a:r>
            <a:r>
              <a:rPr lang="en-GB" sz="2200" dirty="0" smtClean="0">
                <a:hlinkClick r:id="rId3"/>
              </a:rPr>
              <a:t>http</a:t>
            </a:r>
            <a:r>
              <a:rPr lang="en-GB" sz="2200" dirty="0">
                <a:hlinkClick r:id="rId3"/>
              </a:rPr>
              <a:t>://www.southbersted.w-sussex.sch.uk/curriculum/home-learning</a:t>
            </a:r>
            <a:r>
              <a:rPr lang="en-GB" sz="2200" dirty="0" smtClean="0">
                <a:hlinkClick r:id="rId3"/>
              </a:rPr>
              <a:t>/</a:t>
            </a:r>
            <a:r>
              <a:rPr lang="en-GB" sz="22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b="1" dirty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06" y="5733256"/>
            <a:ext cx="1009726" cy="101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latin typeface="+mn-lt"/>
              </a:rPr>
              <a:t>Home Learning 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42900"/>
            <a:r>
              <a:rPr lang="en-GB" dirty="0" smtClean="0"/>
              <a:t>The format for Home Learning has a clear focus on grammar, punctuation and spellings. </a:t>
            </a:r>
          </a:p>
          <a:p>
            <a:pPr indent="-342900"/>
            <a:r>
              <a:rPr lang="en-GB" dirty="0" smtClean="0"/>
              <a:t>Each half term, your child will also be set a Creative Home Learning Challenge. </a:t>
            </a:r>
          </a:p>
          <a:p>
            <a:pPr indent="-342900"/>
            <a:endParaRPr lang="en-GB" dirty="0"/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9" t="23250" r="22272" b="12203"/>
          <a:stretch/>
        </p:blipFill>
        <p:spPr bwMode="auto">
          <a:xfrm>
            <a:off x="1691680" y="3160875"/>
            <a:ext cx="5405272" cy="354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8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088" y="271783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P.E kit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836712"/>
            <a:ext cx="777686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Swimming: </a:t>
            </a:r>
            <a:r>
              <a:rPr lang="en-GB" sz="2200" dirty="0" smtClean="0">
                <a:solidFill>
                  <a:schemeClr val="tx2"/>
                </a:solidFill>
              </a:rPr>
              <a:t>Friday</a:t>
            </a:r>
          </a:p>
          <a:p>
            <a:endParaRPr lang="en-GB" sz="2200" dirty="0"/>
          </a:p>
          <a:p>
            <a:r>
              <a:rPr lang="en-GB" sz="2200" b="1" dirty="0" smtClean="0"/>
              <a:t>P.E: </a:t>
            </a:r>
            <a:r>
              <a:rPr lang="en-GB" sz="2200" dirty="0" smtClean="0">
                <a:solidFill>
                  <a:schemeClr val="tx2"/>
                </a:solidFill>
              </a:rPr>
              <a:t>Gymnastics – Wednesday</a:t>
            </a:r>
          </a:p>
          <a:p>
            <a:endParaRPr lang="en-GB" sz="2200" dirty="0"/>
          </a:p>
          <a:p>
            <a:r>
              <a:rPr lang="en-GB" sz="2200" dirty="0" smtClean="0"/>
              <a:t>For all physical education lessons, your child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have the correct equipment. </a:t>
            </a:r>
          </a:p>
          <a:p>
            <a:endParaRPr lang="en-GB" sz="2200" dirty="0"/>
          </a:p>
          <a:p>
            <a:r>
              <a:rPr lang="en-GB" sz="2200" dirty="0"/>
              <a:t>P.E Kit: Navy shorts</a:t>
            </a:r>
          </a:p>
          <a:p>
            <a:r>
              <a:rPr lang="en-GB" sz="2200" dirty="0"/>
              <a:t>             T-shirt, which is their team colour</a:t>
            </a:r>
          </a:p>
          <a:p>
            <a:r>
              <a:rPr lang="en-GB" sz="2200" dirty="0"/>
              <a:t>             Plimsolls or trainers (for outdoor work)</a:t>
            </a:r>
          </a:p>
          <a:p>
            <a:r>
              <a:rPr lang="en-GB" sz="2200" dirty="0"/>
              <a:t>             Warm clothing in winter months such as a tracksuit</a:t>
            </a:r>
            <a:r>
              <a:rPr lang="en-GB" sz="2200" dirty="0" smtClean="0"/>
              <a:t>.</a:t>
            </a:r>
            <a:endParaRPr lang="en-GB" sz="2200" dirty="0"/>
          </a:p>
          <a:p>
            <a:endParaRPr lang="en-GB" sz="2200" dirty="0" smtClean="0"/>
          </a:p>
          <a:p>
            <a:r>
              <a:rPr lang="en-GB" sz="2200" dirty="0" smtClean="0"/>
              <a:t>If your child has an ear piecing it </a:t>
            </a:r>
            <a:r>
              <a:rPr lang="en-GB" sz="2200" b="1" i="1" dirty="0" smtClean="0"/>
              <a:t>must</a:t>
            </a:r>
            <a:r>
              <a:rPr lang="en-GB" sz="2200" dirty="0" smtClean="0"/>
              <a:t> be removed or your child must use tape to cover their ears. </a:t>
            </a:r>
          </a:p>
          <a:p>
            <a:endParaRPr lang="en-GB" sz="2200" dirty="0"/>
          </a:p>
          <a:p>
            <a:endParaRPr lang="en-GB" sz="2200" b="1" dirty="0" smtClean="0">
              <a:solidFill>
                <a:schemeClr val="tx2"/>
              </a:solidFill>
            </a:endParaRPr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418707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76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Healthy Minds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55679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Please ensure that your child has a clear water bottle in school.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This year we would like to encourage pupils to bring in a healthy snack during break times. The snack must be a fruit snack.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Lunch boxes should not include sweets or a fizzy drink. </a:t>
            </a:r>
          </a:p>
          <a:p>
            <a:pPr marL="342900" indent="-342900"/>
            <a:endParaRPr lang="en-GB" sz="2200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If your child is entitled to a free school meal, application forms are available in your packs.   </a:t>
            </a:r>
          </a:p>
          <a:p>
            <a:endParaRPr lang="en-GB" sz="2200" dirty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403630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39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Communication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73668" y="1891619"/>
            <a:ext cx="777686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for rewards and sanctions.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The School’s website.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School’s Facebook page.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Mail.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Pages.</a:t>
            </a:r>
          </a:p>
          <a:p>
            <a:r>
              <a:rPr lang="en-GB" sz="2200" dirty="0" smtClean="0">
                <a:hlinkClick r:id="rId3"/>
              </a:rPr>
              <a:t>(http://www.southbersted.w-sussex.sch.uk/class-pages/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Bi-weekly newsletters.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Parent teacher consultations.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Interim reports.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End of year reports. </a:t>
            </a:r>
          </a:p>
          <a:p>
            <a:endParaRPr lang="en-GB" sz="2200" b="1" dirty="0"/>
          </a:p>
          <a:p>
            <a:endParaRPr lang="en-GB" sz="2200" b="1" dirty="0" smtClean="0"/>
          </a:p>
          <a:p>
            <a:endParaRPr lang="en-GB" sz="2200" dirty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20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Attendance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325720" y="978986"/>
            <a:ext cx="77768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/>
              <a:t>The School Day begins promptly at 8.50am and ends at 3.15pm. </a:t>
            </a: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gates open to allow access to the school at 8.40am and are closed at 8.50am. Pupils arriving after this time will be recorded as being late. </a:t>
            </a:r>
            <a:endParaRPr lang="en-GB" sz="2000" dirty="0" smtClean="0"/>
          </a:p>
          <a:p>
            <a:pPr fontAlgn="base"/>
            <a:endParaRPr lang="en-GB" sz="2000" dirty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If </a:t>
            </a:r>
            <a:r>
              <a:rPr lang="en-GB" sz="2000" dirty="0"/>
              <a:t>your child arrives after 9.20am, this will be recorded as an unauthorised absence</a:t>
            </a:r>
            <a:r>
              <a:rPr lang="en-GB" sz="2000" dirty="0" smtClean="0"/>
              <a:t>.</a:t>
            </a:r>
          </a:p>
          <a:p>
            <a:pPr marL="342900" indent="-342900" fontAlgn="base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 fontAlgn="base">
              <a:buFont typeface="Arial" pitchFamily="34" charset="0"/>
              <a:buChar char="•"/>
            </a:pPr>
            <a:r>
              <a:rPr lang="en-GB" sz="2000" dirty="0" smtClean="0"/>
              <a:t>Attendance of 96%+  is judged to be good. </a:t>
            </a:r>
            <a:endParaRPr lang="en-GB" sz="2000" dirty="0"/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522" y="5323822"/>
            <a:ext cx="1440160" cy="144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2" t="60723" r="32562" b="3667"/>
          <a:stretch/>
        </p:blipFill>
        <p:spPr bwMode="auto">
          <a:xfrm>
            <a:off x="1619672" y="4119611"/>
            <a:ext cx="4908818" cy="2738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13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633" y="33265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Rewards and Sanctions 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633" y="1268760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49644" y="1391870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chemeClr val="tx2"/>
                </a:solidFill>
              </a:rPr>
              <a:t>Rewards </a:t>
            </a: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Class Dojos – linked to our whole school House System.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Aiming for Excellence, 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Acts of Kindness,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Perseverance </a:t>
            </a:r>
            <a:endParaRPr lang="en-GB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Weekly Red Book.</a:t>
            </a:r>
          </a:p>
          <a:p>
            <a:endParaRPr lang="en-GB" sz="2200" dirty="0" smtClean="0"/>
          </a:p>
          <a:p>
            <a:r>
              <a:rPr lang="en-GB" sz="2200" b="1" dirty="0" smtClean="0">
                <a:solidFill>
                  <a:schemeClr val="tx2"/>
                </a:solidFill>
              </a:rPr>
              <a:t>Sanctions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Clear classroom expectations.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a child is not following the class and school rules, then they    </a:t>
            </a:r>
          </a:p>
          <a:p>
            <a:r>
              <a:rPr lang="en-GB" sz="2200" dirty="0"/>
              <a:t> </a:t>
            </a:r>
            <a:r>
              <a:rPr lang="en-GB" sz="2200" dirty="0" smtClean="0"/>
              <a:t>     will have a verbal reminder.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they will be asked to move seats.</a:t>
            </a:r>
          </a:p>
          <a:p>
            <a:pPr marL="342900" indent="-342900">
              <a:buFontTx/>
              <a:buChar char="-"/>
            </a:pPr>
            <a:r>
              <a:rPr lang="en-GB" sz="2200" dirty="0" smtClean="0"/>
              <a:t>If the behaviour continues still they will work in a partner class.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200" dirty="0" smtClean="0"/>
              <a:t>Use of lunch time detentions.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200" dirty="0"/>
          </a:p>
          <a:p>
            <a:r>
              <a:rPr lang="en-GB" sz="2200" dirty="0" smtClean="0"/>
              <a:t> </a:t>
            </a:r>
            <a:endParaRPr lang="en-GB" sz="2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5" t="25577" r="47858" b="29032"/>
          <a:stretch/>
        </p:blipFill>
        <p:spPr bwMode="auto">
          <a:xfrm rot="288204">
            <a:off x="7101314" y="2113838"/>
            <a:ext cx="1321576" cy="133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46" y="5896290"/>
            <a:ext cx="869830" cy="87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b="1" dirty="0" smtClean="0"/>
              <a:t>Thank you for joining us this afternoon. We look forward to working with you in supporting your child’s learning. </a:t>
            </a:r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r>
              <a:rPr lang="en-GB" b="1" dirty="0" smtClean="0"/>
              <a:t>Are there any questions?</a:t>
            </a:r>
            <a:endParaRPr lang="en-GB" b="1" dirty="0"/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677" y="3645024"/>
            <a:ext cx="2676570" cy="2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93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260648"/>
            <a:ext cx="748883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Five Team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Class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 Thorn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Teaching Assistants </a:t>
            </a:r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</a:t>
            </a:r>
            <a:r>
              <a:rPr lang="en-GB" sz="3600" b="1" dirty="0" err="1" smtClean="0">
                <a:solidFill>
                  <a:schemeClr val="tx2"/>
                </a:solidFill>
              </a:rPr>
              <a:t>Keates</a:t>
            </a:r>
            <a:r>
              <a:rPr lang="en-GB" sz="3600" b="1" dirty="0" smtClean="0">
                <a:solidFill>
                  <a:schemeClr val="tx2"/>
                </a:solidFill>
              </a:rPr>
              <a:t> for G.R. and afternoon interventions</a:t>
            </a:r>
          </a:p>
          <a:p>
            <a:pPr algn="ctr"/>
            <a:endParaRPr lang="en-GB" sz="3600" b="1" dirty="0">
              <a:solidFill>
                <a:schemeClr val="tx2"/>
              </a:solidFill>
            </a:endParaRP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PPA Teacher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Mrs Bush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L:\L\logo\school logo final2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29567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7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Five’s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1" y="978987"/>
            <a:ext cx="8288238" cy="568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 Five’s Keys to Success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836712"/>
            <a:ext cx="8352930" cy="576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Reading Bookmarks</a:t>
            </a:r>
            <a:endParaRPr lang="en-GB" b="1" dirty="0"/>
          </a:p>
        </p:txBody>
      </p:sp>
      <p:pic>
        <p:nvPicPr>
          <p:cNvPr id="7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925710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68760"/>
            <a:ext cx="2969692" cy="543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8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Year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Five’s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smtClean="0">
                <a:solidFill>
                  <a:schemeClr val="tx2"/>
                </a:solidFill>
              </a:rPr>
              <a:t>Curriculum</a:t>
            </a:r>
          </a:p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2019 - 2020 </a:t>
            </a:r>
            <a:endParaRPr lang="en-GB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183819"/>
            <a:ext cx="1546132" cy="15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604448" cy="153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0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Autumn Term </a:t>
            </a:r>
            <a:endParaRPr lang="en-GB" sz="3600" b="1" dirty="0">
              <a:solidFill>
                <a:schemeClr val="tx2"/>
              </a:solidFill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172424" y="2899905"/>
            <a:ext cx="4445000" cy="14398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What does the future of Space </a:t>
            </a:r>
          </a:p>
          <a:p>
            <a:pPr algn="ctr" eaLnBrk="1" hangingPunct="1"/>
            <a:r>
              <a:rPr lang="en-US" altLang="en-US" sz="2000" b="1" dirty="0" smtClean="0">
                <a:solidFill>
                  <a:schemeClr val="bg1"/>
                </a:solidFill>
              </a:rPr>
              <a:t>exploration look like?</a:t>
            </a:r>
            <a:endParaRPr lang="en-US" alt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2363959" y="4069398"/>
            <a:ext cx="1214438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619297" y="4466273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6235872" y="4393248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6235872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19297" y="2016760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 flipV="1">
            <a:off x="2363959" y="2451735"/>
            <a:ext cx="1143000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5364334" y="2518410"/>
            <a:ext cx="164306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07209" y="3964623"/>
            <a:ext cx="1357313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066972" y="202311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History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1149522" y="4513898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 Music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47072" y="20421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D&amp;T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650209" y="4442460"/>
            <a:ext cx="13684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Art</a:t>
            </a: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4364209" y="2232660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4364209" y="410591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356147" y="4753610"/>
            <a:ext cx="2016125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3348209" y="1513523"/>
            <a:ext cx="2016125" cy="719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3787947" y="1657985"/>
            <a:ext cx="9893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English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78397" y="4944784"/>
            <a:ext cx="144462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Computing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07504" y="3242310"/>
            <a:ext cx="1951654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 flipV="1">
            <a:off x="2065509" y="3512185"/>
            <a:ext cx="34131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92272" y="3237548"/>
            <a:ext cx="14303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chemeClr val="bg1"/>
                </a:solidFill>
                <a:latin typeface="+mn-lt"/>
              </a:rPr>
              <a:t>Geography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758159" y="3200241"/>
            <a:ext cx="18716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7040652" y="3205460"/>
            <a:ext cx="90980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altLang="en-US" dirty="0" smtClean="0">
                <a:solidFill>
                  <a:schemeClr val="bg1"/>
                </a:solidFill>
                <a:latin typeface="+mn-lt"/>
              </a:rPr>
              <a:t>Maths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 flipV="1">
            <a:off x="6617424" y="3487579"/>
            <a:ext cx="3000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5148064" y="4105910"/>
            <a:ext cx="1303708" cy="127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5606428" y="5434160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2807665" y="4105910"/>
            <a:ext cx="1081088" cy="1281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1726548" y="5408455"/>
            <a:ext cx="2087562" cy="5032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8" name="Rectangle 37"/>
          <p:cNvSpPr/>
          <p:nvPr/>
        </p:nvSpPr>
        <p:spPr>
          <a:xfrm>
            <a:off x="6303340" y="5504895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 smtClean="0">
                <a:solidFill>
                  <a:schemeClr val="bg1"/>
                </a:solidFill>
              </a:rPr>
              <a:t>PSHE</a:t>
            </a:r>
            <a:endParaRPr lang="en-GB" alt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63959" y="5470774"/>
            <a:ext cx="5482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R.E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148064" y="1513523"/>
            <a:ext cx="1155276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604855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2363959" y="1513523"/>
            <a:ext cx="1423988" cy="1438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1220508" y="1010285"/>
            <a:ext cx="2087562" cy="5032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50209" y="1077238"/>
            <a:ext cx="8453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200" dirty="0" smtClean="0">
                <a:solidFill>
                  <a:schemeClr val="bg1"/>
                </a:solidFill>
                <a:latin typeface="+mn-lt"/>
              </a:rPr>
              <a:t>Trips</a:t>
            </a:r>
            <a:endParaRPr lang="en-GB" altLang="en-US" sz="2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29653" y="1046460"/>
            <a:ext cx="102829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2200" dirty="0" smtClean="0">
                <a:solidFill>
                  <a:schemeClr val="bg1"/>
                </a:solidFill>
              </a:rPr>
              <a:t>Visitors</a:t>
            </a:r>
            <a:endParaRPr lang="en-GB" altLang="en-US" sz="2200" dirty="0">
              <a:solidFill>
                <a:schemeClr val="bg1"/>
              </a:solidFill>
            </a:endParaRPr>
          </a:p>
        </p:txBody>
      </p:sp>
      <p:pic>
        <p:nvPicPr>
          <p:cNvPr id="43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20" y="5864279"/>
            <a:ext cx="952766" cy="95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376" y="260648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Stunning Start</a:t>
            </a:r>
          </a:p>
          <a:p>
            <a:pPr algn="ctr"/>
            <a:endParaRPr lang="en-GB" sz="3600" b="1" dirty="0" smtClean="0">
              <a:solidFill>
                <a:schemeClr val="tx2"/>
              </a:solidFill>
            </a:endParaRP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:\P\PHOTOS\2019 20\5AT\Space first day\IMG_08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42735"/>
            <a:ext cx="2592637" cy="19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L:\P\PHOTOS\2019 20\5AT\Space first day\IMG_08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894" y="510216"/>
            <a:ext cx="2686632" cy="20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:\P\PHOTOS\2019 20\5AT\Space first day\IMG_08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93096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:\P\PHOTOS\2019 20\5AT\Eggnauts\IMG_08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718" y="2987213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L:\P\PHOTOS\2019 20\5AT\Space first day\IMG_081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87" y="912542"/>
            <a:ext cx="2939819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:\P\PHOTOS\2019 20\5AT\Space first day\IMG_081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3811"/>
            <a:ext cx="3322195" cy="249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56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tx2"/>
                </a:solidFill>
              </a:rPr>
              <a:t>Outdoor Learning </a:t>
            </a:r>
          </a:p>
          <a:p>
            <a:pPr algn="ctr"/>
            <a:endParaRPr lang="en-GB" sz="3600" b="1" u="sng" dirty="0" smtClean="0">
              <a:solidFill>
                <a:schemeClr val="tx2"/>
              </a:solidFill>
            </a:endParaRPr>
          </a:p>
        </p:txBody>
      </p:sp>
      <p:pic>
        <p:nvPicPr>
          <p:cNvPr id="5" name="Picture 2" descr="L:\L\logo\school logo final2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13522"/>
            <a:ext cx="1904828" cy="191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633" y="982136"/>
            <a:ext cx="72728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endParaRPr lang="en-GB" sz="2000" dirty="0"/>
          </a:p>
          <a:p>
            <a:pPr marL="342900" indent="-342900">
              <a:buFont typeface="Arial" pitchFamily="34" charset="0"/>
              <a:buChar char="•"/>
            </a:pPr>
            <a:endParaRPr lang="en-GB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Once a half term, pupils will take part in outdoor learning activities,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these activities pupils will need to have a change of clothes: long trousers, long sleeve tops and a change of footwear.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/>
              <a:t>For the Autumn Term, our sessions will be 19/9/19 and 13/10/19.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/>
          </a:p>
          <a:p>
            <a:endParaRPr lang="en-GB" sz="2200" dirty="0"/>
          </a:p>
          <a:p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sz="2200" dirty="0" smtClean="0"/>
          </a:p>
          <a:p>
            <a:endParaRPr lang="en-GB" sz="2200" dirty="0" smtClean="0"/>
          </a:p>
          <a:p>
            <a:endParaRPr lang="en-GB" sz="2200" dirty="0"/>
          </a:p>
        </p:txBody>
      </p:sp>
      <p:pic>
        <p:nvPicPr>
          <p:cNvPr id="6" name="Picture 5" descr="L:\P\PHOTOS\2018 19\EYFS Outdoor Pond Area 13.02.19\IMG_059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9" t="6652" r="7580"/>
          <a:stretch/>
        </p:blipFill>
        <p:spPr bwMode="auto">
          <a:xfrm rot="5400000">
            <a:off x="3243757" y="3791940"/>
            <a:ext cx="2721794" cy="32651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25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1068</TotalTime>
  <Words>915</Words>
  <Application>Microsoft Office PowerPoint</Application>
  <PresentationFormat>On-screen Show (4:3)</PresentationFormat>
  <Paragraphs>198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Comic Sans MS</vt:lpstr>
      <vt:lpstr>Adjacency</vt:lpstr>
      <vt:lpstr>PowerPoint Presentation</vt:lpstr>
      <vt:lpstr>PowerPoint Presentation</vt:lpstr>
      <vt:lpstr>PowerPoint Presentation</vt:lpstr>
      <vt:lpstr>PowerPoint Presentation</vt:lpstr>
      <vt:lpstr>Reading Bookmarks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Learning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Noel Goodwin</dc:creator>
  <cp:lastModifiedBy>secretary@southbersted.w-sussex.sch.uk</cp:lastModifiedBy>
  <cp:revision>40</cp:revision>
  <cp:lastPrinted>2016-09-06T08:23:07Z</cp:lastPrinted>
  <dcterms:created xsi:type="dcterms:W3CDTF">2016-09-05T20:03:37Z</dcterms:created>
  <dcterms:modified xsi:type="dcterms:W3CDTF">2019-09-24T12:40:40Z</dcterms:modified>
</cp:coreProperties>
</file>