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5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3" r:id="rId8"/>
    <p:sldId id="264" r:id="rId9"/>
    <p:sldId id="265" r:id="rId10"/>
    <p:sldId id="266" r:id="rId11"/>
    <p:sldId id="262" r:id="rId12"/>
    <p:sldId id="267" r:id="rId13"/>
    <p:sldId id="268" r:id="rId14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9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9CC1A-593E-4253-B2E2-10CFB0EF378C}" type="datetimeFigureOut">
              <a:rPr lang="en-GB" smtClean="0"/>
              <a:t>13/12/2019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0285BB-E233-4907-B282-76FA48BCF2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898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12/13/2019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.uk/url?sa=i&amp;rct=j&amp;q=&amp;esrc=s&amp;source=images&amp;cd=&amp;cad=rja&amp;uact=8&amp;ved=2ahUKEwiYjaXKnbbgAhWOnhQKHa9GCkwQjRx6BAgBEAU&amp;url=https://www.tes.com/teaching-resource/y1-phonics-screening-practise-new-words-6188298&amp;psig=AOvVaw0bYg8GAB80cJghg_wv9qsq&amp;ust=1550062135778748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hyperlink" Target="https://www.google.co.uk/url?sa=i&amp;rct=j&amp;q=&amp;esrc=s&amp;source=images&amp;cd=&amp;cad=rja&amp;uact=8&amp;ved=2ahUKEwjUjvDTnbbgAhX0DmMBHY4CCgMQjRx6BAgBEAU&amp;url=https://www.twinkl.co.uk/resource/t-l-4711-phase-5-ie-flashcards-real-and-nonsense-words&amp;psig=AOvVaw0bYg8GAB80cJghg_wv9qsq&amp;ust=1550062135778748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7027" y="404092"/>
            <a:ext cx="1078906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Phonics and Reading Workshop</a:t>
            </a:r>
          </a:p>
          <a:p>
            <a:r>
              <a:rPr lang="en-GB" sz="4000" i="1" dirty="0" smtClean="0">
                <a:latin typeface="Sassoon Penpals" panose="02000400000000000000" pitchFamily="50" charset="0"/>
              </a:rPr>
              <a:t>4</a:t>
            </a:r>
            <a:r>
              <a:rPr lang="en-GB" sz="4000" i="1" baseline="30000" dirty="0" smtClean="0">
                <a:latin typeface="Sassoon Penpals" panose="02000400000000000000" pitchFamily="50" charset="0"/>
              </a:rPr>
              <a:t>th</a:t>
            </a:r>
            <a:r>
              <a:rPr lang="en-GB" sz="4000" i="1" dirty="0" smtClean="0">
                <a:latin typeface="Sassoon Penpals" panose="02000400000000000000" pitchFamily="50" charset="0"/>
              </a:rPr>
              <a:t> December 2019</a:t>
            </a:r>
            <a:endParaRPr lang="en-GB" sz="4000" i="1" dirty="0">
              <a:latin typeface="Sassoon Penpals" panose="020004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7027" y="2678381"/>
            <a:ext cx="110499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Have a look at the words on your table decide if they are treasure (real words) or trash (made up words).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2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9543" y="928914"/>
            <a:ext cx="737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Phase 6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50719" y="2316145"/>
            <a:ext cx="8360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Spelling Patterns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0719" y="3408218"/>
            <a:ext cx="423705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</a:rPr>
              <a:t>Suffixes and Prefixes</a:t>
            </a:r>
            <a:endParaRPr lang="en-GB" sz="48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1920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2959" y="546595"/>
            <a:ext cx="93628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Y1 Phonics Screening Test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pic>
        <p:nvPicPr>
          <p:cNvPr id="1026" name="Picture 2" descr="Image result for real words made up word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471" y="1655349"/>
            <a:ext cx="3131152" cy="4422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real words made up words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136" y="2491118"/>
            <a:ext cx="6000750" cy="3000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1715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7092" y="586180"/>
            <a:ext cx="82512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High frequency Words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508" y="1779673"/>
            <a:ext cx="6610717" cy="45739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192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78492" y="513443"/>
            <a:ext cx="110359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How can you help </a:t>
            </a:r>
            <a:r>
              <a:rPr lang="en-GB" sz="5400" b="1" dirty="0" smtClean="0">
                <a:latin typeface="Sassoon Penpals" panose="02000400000000000000" pitchFamily="50" charset="0"/>
              </a:rPr>
              <a:t>your</a:t>
            </a:r>
            <a:br>
              <a:rPr lang="en-GB" sz="5400" b="1" dirty="0" smtClean="0">
                <a:latin typeface="Sassoon Penpals" panose="02000400000000000000" pitchFamily="50" charset="0"/>
              </a:rPr>
            </a:br>
            <a:r>
              <a:rPr lang="en-GB" sz="5400" b="1" dirty="0" smtClean="0">
                <a:latin typeface="Sassoon Penpals" panose="02000400000000000000" pitchFamily="50" charset="0"/>
              </a:rPr>
              <a:t>child </a:t>
            </a:r>
            <a:r>
              <a:rPr lang="en-GB" sz="5400" b="1" dirty="0" smtClean="0">
                <a:latin typeface="Sassoon Penpals" panose="02000400000000000000" pitchFamily="50" charset="0"/>
              </a:rPr>
              <a:t>at home?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8492" y="2397138"/>
            <a:ext cx="1075541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Listen to your child read every night.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Encourage children to spot the phonic sounds in the books you are reading them particularly the split digraph sounds.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Use the word flashcards to play games like pairs so the children are seeing the words lots of times.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Encourage children to talk about the what they have read and their understanding.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Use the questions and prompts on the year 1 bookmark.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B and d reversal and y and g – alphabet sounds of uncommon letters like z and w and x.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89192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61143" y="508000"/>
            <a:ext cx="58527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What is phonics?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61143" y="1900712"/>
            <a:ext cx="1026885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A </a:t>
            </a:r>
            <a:r>
              <a:rPr lang="en-GB" sz="5400" dirty="0">
                <a:latin typeface="Sassoon Penpals" panose="02000400000000000000" pitchFamily="50" charset="0"/>
              </a:rPr>
              <a:t>method of teaching people to read by correlating sounds with symbols in an alphabetic writing system.</a:t>
            </a:r>
          </a:p>
        </p:txBody>
      </p:sp>
    </p:spTree>
    <p:extLst>
      <p:ext uri="{BB962C8B-B14F-4D97-AF65-F5344CB8AC3E}">
        <p14:creationId xmlns:p14="http://schemas.microsoft.com/office/powerpoint/2010/main" val="77600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6971" y="783772"/>
            <a:ext cx="82586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Why do we teach phonics?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6971" y="2008744"/>
            <a:ext cx="96308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Phonics gives children a strategy to help them read and write words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254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86971" y="783772"/>
            <a:ext cx="82586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How do we teach phonics?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86970" y="2036465"/>
            <a:ext cx="101936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Phonics is taught in a systematic and synthetic </a:t>
            </a:r>
            <a:r>
              <a:rPr lang="en-GB" sz="5400" dirty="0" smtClean="0">
                <a:latin typeface="Sassoon Penpals" panose="02000400000000000000" pitchFamily="50" charset="0"/>
              </a:rPr>
              <a:t>way through </a:t>
            </a:r>
            <a:r>
              <a:rPr lang="en-GB" sz="5400" dirty="0">
                <a:latin typeface="Sassoon Penpals" panose="02000400000000000000" pitchFamily="50" charset="0"/>
              </a:rPr>
              <a:t>a 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7752" y="3762399"/>
            <a:ext cx="97390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daily </a:t>
            </a:r>
            <a:r>
              <a:rPr lang="en-GB" sz="5400" dirty="0" smtClean="0">
                <a:latin typeface="Sassoon Penpals" panose="02000400000000000000" pitchFamily="50" charset="0"/>
              </a:rPr>
              <a:t>four-part phonics lesson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34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8628" y="317642"/>
            <a:ext cx="6255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Six phases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42981" y="1971605"/>
            <a:ext cx="92465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</a:rPr>
              <a:t>Phase 1 – mainly pre school</a:t>
            </a:r>
            <a:endParaRPr lang="en-GB" sz="48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42981" y="2820440"/>
            <a:ext cx="108364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</a:rPr>
              <a:t>Phases 2, 3 and 4 – Reception</a:t>
            </a:r>
            <a:r>
              <a:rPr lang="en-GB" sz="4800" dirty="0">
                <a:latin typeface="Sassoon Penpals" panose="02000400000000000000" pitchFamily="50" charset="0"/>
              </a:rPr>
              <a:t> </a:t>
            </a:r>
            <a:r>
              <a:rPr lang="en-GB" sz="4800" dirty="0" smtClean="0">
                <a:latin typeface="Sassoon Penpals" panose="02000400000000000000" pitchFamily="50" charset="0"/>
              </a:rPr>
              <a:t>and Year 1</a:t>
            </a:r>
            <a:endParaRPr lang="en-GB" sz="4800" dirty="0">
              <a:latin typeface="Sassoon Penpals" panose="020004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42981" y="3669275"/>
            <a:ext cx="88972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</a:rPr>
              <a:t>Phase 5 – Year 1</a:t>
            </a:r>
            <a:endParaRPr lang="en-GB" sz="4800" dirty="0">
              <a:latin typeface="Sassoon Penpals" panose="020004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42981" y="4518110"/>
            <a:ext cx="68797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latin typeface="Sassoon Penpals" panose="02000400000000000000" pitchFamily="50" charset="0"/>
              </a:rPr>
              <a:t>Phase 6 – Year 2</a:t>
            </a:r>
            <a:endParaRPr lang="en-GB" sz="48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053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2722" y="721096"/>
            <a:ext cx="737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Phase 2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40048" y="2239359"/>
            <a:ext cx="56049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Initial sounds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1145" y="4212749"/>
            <a:ext cx="73506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Blending for reading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91145" y="3156151"/>
            <a:ext cx="826506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Segmenting for spelling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027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5634" y="492496"/>
            <a:ext cx="737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Phase 3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5634" y="1505151"/>
            <a:ext cx="822349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Remaining initial sounds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5634" y="2517806"/>
            <a:ext cx="8360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Sounds made from 2 letters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55634" y="3600625"/>
            <a:ext cx="110458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Middle vowel sounds – 2 or 3 letters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55634" y="4683444"/>
            <a:ext cx="94342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Blending and Segmenting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225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9543" y="928914"/>
            <a:ext cx="737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Phase 4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01057" y="2204027"/>
            <a:ext cx="63137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No new sounds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1057" y="3289841"/>
            <a:ext cx="8360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Focus on consonants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3684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1937" y="679168"/>
            <a:ext cx="73732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 smtClean="0">
                <a:latin typeface="Sassoon Penpals" panose="02000400000000000000" pitchFamily="50" charset="0"/>
              </a:rPr>
              <a:t>Phase 5</a:t>
            </a:r>
            <a:endParaRPr lang="en-GB" sz="5400" b="1" dirty="0">
              <a:latin typeface="Sassoon Penpals" panose="02000400000000000000" pitchFamily="50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455" y="1935007"/>
            <a:ext cx="100518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Remaining middle vowel </a:t>
            </a:r>
            <a:r>
              <a:rPr lang="en-GB" sz="5400" dirty="0" smtClean="0">
                <a:latin typeface="Sassoon Penpals" panose="02000400000000000000" pitchFamily="50" charset="0"/>
              </a:rPr>
              <a:t>sounds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38711" y="3042874"/>
            <a:ext cx="100518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Remaining sounds made from 2 letters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38711" y="4889209"/>
            <a:ext cx="87230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>
                <a:latin typeface="Sassoon Penpals" panose="02000400000000000000" pitchFamily="50" charset="0"/>
              </a:rPr>
              <a:t>Split digraph sounds</a:t>
            </a:r>
            <a:endParaRPr lang="en-GB" sz="5400" dirty="0">
              <a:latin typeface="Sassoon Penpals" panose="020004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80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61</TotalTime>
  <Words>289</Words>
  <Application>Microsoft Office PowerPoint</Application>
  <PresentationFormat>Widescreen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Sassoon Penpals</vt:lpstr>
      <vt:lpstr>Celestial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Robson</dc:creator>
  <cp:lastModifiedBy>secretary@southbersted.w-sussex.sch.uk</cp:lastModifiedBy>
  <cp:revision>17</cp:revision>
  <cp:lastPrinted>2019-12-04T08:21:41Z</cp:lastPrinted>
  <dcterms:created xsi:type="dcterms:W3CDTF">2017-01-23T19:35:53Z</dcterms:created>
  <dcterms:modified xsi:type="dcterms:W3CDTF">2019-12-13T12:39:12Z</dcterms:modified>
</cp:coreProperties>
</file>