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75" r:id="rId5"/>
    <p:sldId id="274" r:id="rId6"/>
    <p:sldId id="259" r:id="rId7"/>
    <p:sldId id="278" r:id="rId8"/>
    <p:sldId id="272" r:id="rId9"/>
    <p:sldId id="276" r:id="rId10"/>
    <p:sldId id="262" r:id="rId11"/>
    <p:sldId id="263" r:id="rId12"/>
    <p:sldId id="273" r:id="rId13"/>
    <p:sldId id="264" r:id="rId14"/>
    <p:sldId id="266" r:id="rId15"/>
    <p:sldId id="267" r:id="rId16"/>
    <p:sldId id="277" r:id="rId17"/>
    <p:sldId id="269" r:id="rId18"/>
    <p:sldId id="270" r:id="rId19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5320" autoAdjust="0"/>
  </p:normalViewPr>
  <p:slideViewPr>
    <p:cSldViewPr>
      <p:cViewPr varScale="1">
        <p:scale>
          <a:sx n="66" d="100"/>
          <a:sy n="66" d="100"/>
        </p:scale>
        <p:origin x="7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5E993-06AF-4D09-ACD4-42584BFFDE8A}" type="datetimeFigureOut">
              <a:rPr lang="en-GB" smtClean="0"/>
              <a:pPr/>
              <a:t>26/09/2019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ED59D-E413-46F1-9DBC-BEB5649325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261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02813-F817-4686-85B3-6573FC39F929}" type="datetimeFigureOut">
              <a:rPr lang="en-GB" smtClean="0"/>
              <a:pPr/>
              <a:t>26/09/2019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1CDCB-1A33-4736-B5BF-CD0CC1C1048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2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 will need to</a:t>
            </a:r>
            <a:r>
              <a:rPr lang="en-GB" baseline="0" dirty="0" smtClean="0"/>
              <a:t> upload the Keys to Success from the website.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475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Delete as appropriate</a:t>
            </a:r>
            <a:r>
              <a:rPr lang="en-GB" baseline="0" dirty="0" smtClean="0"/>
              <a:t> for KS 1 or 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620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Please add what you give green dojos for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1722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Please add what you give green dojos for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1722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Currently, we are reviewing the whole</a:t>
            </a:r>
            <a:r>
              <a:rPr lang="en-GB" baseline="0" dirty="0" smtClean="0"/>
              <a:t> school behaviour policy. At present these are our rewards and sanctions. </a:t>
            </a:r>
          </a:p>
          <a:p>
            <a:r>
              <a:rPr lang="en-GB" baseline="0" dirty="0" smtClean="0"/>
              <a:t>Please discuss the whole class rules and rewards that were created during the first week.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911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 will need to</a:t>
            </a:r>
            <a:r>
              <a:rPr lang="en-GB" baseline="0" dirty="0" smtClean="0"/>
              <a:t> upload the Keys to Success from the website.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475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Please add your year group’s book marks</a:t>
            </a:r>
            <a:r>
              <a:rPr lang="en-GB" baseline="0" dirty="0" smtClean="0"/>
              <a:t> to this page.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5951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Please add</a:t>
            </a:r>
            <a:r>
              <a:rPr lang="en-GB" baseline="0" dirty="0" smtClean="0"/>
              <a:t> your completed overview for the Autumn Term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382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Please explain</a:t>
            </a:r>
            <a:r>
              <a:rPr lang="en-GB" baseline="0" dirty="0" smtClean="0"/>
              <a:t> only key parts of  the curriculum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0923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Please add pictures</a:t>
            </a:r>
            <a:r>
              <a:rPr lang="en-GB" baseline="0" dirty="0" smtClean="0"/>
              <a:t> of your stunning start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849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Please add pictures</a:t>
            </a:r>
            <a:r>
              <a:rPr lang="en-GB" baseline="0" dirty="0" smtClean="0"/>
              <a:t> of your stunning start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849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Add and delete as appropriate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645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Add and delete as appropriate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123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26/09/2019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26/09/2019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26/09/2019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26/09/2019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26/09/2019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26/09/2019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26/09/2019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26/09/2019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26/09/2019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26/09/2019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26/09/2019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A8438C2-A8B2-44C8-B2B0-E96A25892A9E}" type="datetimeFigureOut">
              <a:rPr lang="en-GB" smtClean="0"/>
              <a:pPr/>
              <a:t>26/09/2019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thbersted.w-sussex.sch.uk/curriculum/home-learnin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thbersted.w-sussex.sch.uk/class-page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4144723"/>
            <a:ext cx="57606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tx2"/>
                </a:solidFill>
              </a:rPr>
              <a:t>Welcome to Year 3</a:t>
            </a:r>
          </a:p>
          <a:p>
            <a:pPr algn="ctr"/>
            <a:endParaRPr lang="en-GB" sz="3200" dirty="0">
              <a:solidFill>
                <a:schemeClr val="tx2"/>
              </a:solidFill>
            </a:endParaRPr>
          </a:p>
          <a:p>
            <a:pPr algn="ctr"/>
            <a:r>
              <a:rPr lang="en-GB" sz="3200" dirty="0" smtClean="0">
                <a:solidFill>
                  <a:schemeClr val="tx2"/>
                </a:solidFill>
              </a:rPr>
              <a:t>Please help yourself to </a:t>
            </a:r>
            <a:r>
              <a:rPr lang="en-GB" sz="3200" dirty="0">
                <a:solidFill>
                  <a:schemeClr val="tx2"/>
                </a:solidFill>
              </a:rPr>
              <a:t> </a:t>
            </a:r>
            <a:r>
              <a:rPr lang="en-GB" sz="3200" dirty="0" smtClean="0">
                <a:solidFill>
                  <a:schemeClr val="tx2"/>
                </a:solidFill>
              </a:rPr>
              <a:t>refreshments </a:t>
            </a:r>
            <a:endParaRPr lang="en-GB" sz="3200" dirty="0">
              <a:solidFill>
                <a:schemeClr val="tx2"/>
              </a:solidFill>
            </a:endParaRPr>
          </a:p>
        </p:txBody>
      </p:sp>
      <p:pic>
        <p:nvPicPr>
          <p:cNvPr id="2" name="Picture 2" descr="L:\L\logo\school logo final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1667"/>
            <a:ext cx="4032448" cy="40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02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633" y="332655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Giving your child an advantage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633" y="982136"/>
            <a:ext cx="7272808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Reading</a:t>
            </a:r>
            <a:r>
              <a:rPr lang="en-GB" sz="2000" b="1" dirty="0" smtClean="0"/>
              <a:t>:</a:t>
            </a:r>
            <a:endParaRPr lang="en-GB" sz="16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Support your child’s fluency, stamina and understanding by listening to them read for at least </a:t>
            </a:r>
            <a:r>
              <a:rPr lang="en-GB" sz="2000" u="sng" dirty="0" smtClean="0"/>
              <a:t>20 minutes a day</a:t>
            </a:r>
            <a:r>
              <a:rPr lang="en-GB" sz="2000" dirty="0" smtClean="0"/>
              <a:t>. Please use </a:t>
            </a:r>
            <a:r>
              <a:rPr lang="en-GB" sz="2000" u="sng" dirty="0" smtClean="0"/>
              <a:t>your child’s bookmark </a:t>
            </a:r>
            <a:r>
              <a:rPr lang="en-GB" sz="2000" dirty="0" smtClean="0"/>
              <a:t>to deepen their understanding.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Please complete your </a:t>
            </a:r>
            <a:r>
              <a:rPr lang="en-GB" sz="2000" u="sng" dirty="0" smtClean="0"/>
              <a:t>child’s reading record </a:t>
            </a:r>
            <a:r>
              <a:rPr lang="en-GB" sz="2000" dirty="0" smtClean="0"/>
              <a:t>so we know that they have read and what they are reading.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Remember that if your child reads at least 5 times a week they will be entered into our half termly raffle draw.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000" dirty="0"/>
          </a:p>
          <a:p>
            <a:r>
              <a:rPr lang="en-GB" sz="2000" b="1" dirty="0" smtClean="0">
                <a:solidFill>
                  <a:schemeClr val="tx2"/>
                </a:solidFill>
              </a:rPr>
              <a:t>Maths: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Learn number bonds to 10, 20 50 and 100. Revisit them frequently   10+0= 10,   </a:t>
            </a:r>
            <a:r>
              <a:rPr lang="en-GB" sz="2000" dirty="0"/>
              <a:t>20-2=18 </a:t>
            </a:r>
            <a:r>
              <a:rPr lang="en-GB" sz="2000" dirty="0" smtClean="0"/>
              <a:t>,    100-25=75  etc.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Support your child in learning </a:t>
            </a:r>
            <a:r>
              <a:rPr lang="en-GB" sz="2000" dirty="0"/>
              <a:t>by </a:t>
            </a:r>
            <a:r>
              <a:rPr lang="en-GB" sz="2000" dirty="0" smtClean="0"/>
              <a:t>using internet </a:t>
            </a:r>
            <a:r>
              <a:rPr lang="en-GB" sz="2000" dirty="0"/>
              <a:t>maths </a:t>
            </a:r>
            <a:r>
              <a:rPr lang="en-GB" sz="2000" dirty="0" smtClean="0"/>
              <a:t>games: </a:t>
            </a:r>
            <a:r>
              <a:rPr lang="en-GB" sz="2000" dirty="0"/>
              <a:t>Times Table Rock </a:t>
            </a:r>
            <a:r>
              <a:rPr lang="en-GB" sz="2000" dirty="0" smtClean="0"/>
              <a:t>Stars, Hit the button etc.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Encourage opportunities to explore measures and money, shopping.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Fluency in the four rules ( x ÷  -  +) and fractions.</a:t>
            </a: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endParaRPr lang="en-GB" sz="2200" dirty="0" smtClean="0"/>
          </a:p>
          <a:p>
            <a:endParaRPr lang="en-GB" sz="2200" dirty="0"/>
          </a:p>
        </p:txBody>
      </p:sp>
      <p:pic>
        <p:nvPicPr>
          <p:cNvPr id="6" name="Picture 2" descr="L:\L\logo\school logo final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188" y="5277460"/>
            <a:ext cx="1190335" cy="119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35" t="13829" r="3488" b="41660"/>
          <a:stretch/>
        </p:blipFill>
        <p:spPr bwMode="auto">
          <a:xfrm rot="271944">
            <a:off x="7644155" y="3323518"/>
            <a:ext cx="1133540" cy="12551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132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7428" y="476672"/>
            <a:ext cx="7272808" cy="926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Spellings</a:t>
            </a:r>
            <a:r>
              <a:rPr lang="en-GB" sz="2400" b="1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200" dirty="0" smtClean="0"/>
              <a:t>Each week your child will receive </a:t>
            </a:r>
            <a:r>
              <a:rPr lang="en-GB" sz="2200" dirty="0" smtClean="0">
                <a:solidFill>
                  <a:schemeClr val="tx2"/>
                </a:solidFill>
              </a:rPr>
              <a:t>10</a:t>
            </a:r>
            <a:r>
              <a:rPr lang="en-GB" sz="2200" dirty="0" smtClean="0"/>
              <a:t> </a:t>
            </a:r>
            <a:r>
              <a:rPr lang="en-GB" sz="2200" dirty="0"/>
              <a:t>s</a:t>
            </a:r>
            <a:r>
              <a:rPr lang="en-GB" sz="2200" dirty="0" smtClean="0"/>
              <a:t>pellings.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200" dirty="0" smtClean="0"/>
              <a:t>Learning their spellings will be a key part of your child’s Home Learning Task.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200" dirty="0" smtClean="0"/>
          </a:p>
          <a:p>
            <a:r>
              <a:rPr lang="en-GB" sz="2200" b="1" dirty="0" smtClean="0">
                <a:solidFill>
                  <a:schemeClr val="tx2"/>
                </a:solidFill>
              </a:rPr>
              <a:t>Writing: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Encourage lots of discussion to develop their vocabulary.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Try and write something everyday no matter how small.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Look out for the word of the week and encourage pupils to use it in the correct context.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Encourage your child to complete challenges on Active Learn</a:t>
            </a:r>
            <a:r>
              <a:rPr lang="en-GB" sz="2200" dirty="0"/>
              <a:t> </a:t>
            </a:r>
            <a:r>
              <a:rPr lang="en-GB" sz="2200" dirty="0" smtClean="0"/>
              <a:t>linked to deepening their understanding of key grammatical terms.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r>
              <a:rPr lang="en-GB" sz="2200" b="1" dirty="0" smtClean="0">
                <a:solidFill>
                  <a:schemeClr val="tx2"/>
                </a:solidFill>
              </a:rPr>
              <a:t>Website: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Use the school’s Home Learning section for a range of interactive games:</a:t>
            </a:r>
            <a:r>
              <a:rPr lang="en-GB" sz="2200" dirty="0">
                <a:solidFill>
                  <a:schemeClr val="tx2"/>
                </a:solidFill>
              </a:rPr>
              <a:t> </a:t>
            </a:r>
            <a:r>
              <a:rPr lang="en-GB" sz="2200" dirty="0" smtClean="0">
                <a:hlinkClick r:id="rId3"/>
              </a:rPr>
              <a:t>http</a:t>
            </a:r>
            <a:r>
              <a:rPr lang="en-GB" sz="2200" dirty="0">
                <a:hlinkClick r:id="rId3"/>
              </a:rPr>
              <a:t>://www.southbersted.w-sussex.sch.uk/curriculum/home-learning</a:t>
            </a:r>
            <a:r>
              <a:rPr lang="en-GB" sz="2200" dirty="0" smtClean="0">
                <a:hlinkClick r:id="rId3"/>
              </a:rPr>
              <a:t>/</a:t>
            </a:r>
            <a:r>
              <a:rPr lang="en-GB" sz="2200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endParaRPr lang="en-GB" sz="2200" b="1" dirty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endParaRPr lang="en-GB" sz="2200" dirty="0" smtClean="0"/>
          </a:p>
          <a:p>
            <a:endParaRPr lang="en-GB" sz="2200" dirty="0"/>
          </a:p>
        </p:txBody>
      </p:sp>
      <p:pic>
        <p:nvPicPr>
          <p:cNvPr id="6" name="Picture 2" descr="L:\L\logo\school logo final2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706" y="5733256"/>
            <a:ext cx="1009726" cy="101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82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 dirty="0" smtClean="0">
                <a:latin typeface="+mn-lt"/>
              </a:rPr>
              <a:t>Home Learning </a:t>
            </a:r>
            <a:endParaRPr lang="en-GB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620000" cy="4800600"/>
          </a:xfrm>
        </p:spPr>
        <p:txBody>
          <a:bodyPr/>
          <a:lstStyle/>
          <a:p>
            <a:pPr indent="-342900"/>
            <a:r>
              <a:rPr lang="en-GB" dirty="0" smtClean="0"/>
              <a:t>The format for Home Learning has a clear focus on grammar, punctuation and spellings. </a:t>
            </a:r>
          </a:p>
          <a:p>
            <a:pPr indent="-342900"/>
            <a:r>
              <a:rPr lang="en-GB" dirty="0" smtClean="0"/>
              <a:t>Each half term, your child will also be set a Creative Home Learning Challenge. </a:t>
            </a:r>
          </a:p>
          <a:p>
            <a:pPr indent="-342900"/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12975"/>
            <a:ext cx="4914901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82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1088" y="271783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P.E kit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633" y="1268760"/>
            <a:ext cx="72728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endParaRPr lang="en-GB" sz="2200" dirty="0" smtClean="0"/>
          </a:p>
          <a:p>
            <a:endParaRPr lang="en-GB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836712"/>
            <a:ext cx="777686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S</a:t>
            </a:r>
            <a:r>
              <a:rPr lang="en-GB" sz="2200" b="1" dirty="0" smtClean="0"/>
              <a:t>wimming: </a:t>
            </a:r>
            <a:r>
              <a:rPr lang="en-GB" sz="2200" dirty="0" smtClean="0">
                <a:solidFill>
                  <a:schemeClr val="tx2"/>
                </a:solidFill>
              </a:rPr>
              <a:t>Friday</a:t>
            </a:r>
          </a:p>
          <a:p>
            <a:endParaRPr lang="en-GB" sz="2200" dirty="0"/>
          </a:p>
          <a:p>
            <a:r>
              <a:rPr lang="en-GB" sz="2200" b="1" dirty="0" smtClean="0"/>
              <a:t>P.E: </a:t>
            </a:r>
            <a:r>
              <a:rPr lang="en-GB" sz="2200" dirty="0" smtClean="0">
                <a:solidFill>
                  <a:schemeClr val="tx2"/>
                </a:solidFill>
              </a:rPr>
              <a:t>Gymnastics – Monday</a:t>
            </a:r>
          </a:p>
          <a:p>
            <a:endParaRPr lang="en-GB" sz="2200" dirty="0"/>
          </a:p>
          <a:p>
            <a:r>
              <a:rPr lang="en-GB" sz="2200" dirty="0" smtClean="0"/>
              <a:t>For all physical education lessons, your child </a:t>
            </a:r>
            <a:r>
              <a:rPr lang="en-GB" sz="2200" b="1" i="1" dirty="0" smtClean="0"/>
              <a:t>must</a:t>
            </a:r>
            <a:r>
              <a:rPr lang="en-GB" sz="2200" dirty="0" smtClean="0"/>
              <a:t> have the correct equipment</a:t>
            </a:r>
            <a:r>
              <a:rPr lang="en-GB" sz="2200" dirty="0"/>
              <a:t> </a:t>
            </a:r>
            <a:r>
              <a:rPr lang="en-GB" sz="2200" b="1" u="sng" dirty="0" smtClean="0"/>
              <a:t>with your child’s name written clearly inside</a:t>
            </a:r>
            <a:r>
              <a:rPr lang="en-GB" sz="2200" dirty="0" smtClean="0"/>
              <a:t>.</a:t>
            </a:r>
          </a:p>
          <a:p>
            <a:endParaRPr lang="en-GB" sz="2200" dirty="0"/>
          </a:p>
          <a:p>
            <a:r>
              <a:rPr lang="en-GB" sz="2200" dirty="0"/>
              <a:t>P.E Kit: Navy shorts</a:t>
            </a:r>
          </a:p>
          <a:p>
            <a:r>
              <a:rPr lang="en-GB" sz="2200" dirty="0"/>
              <a:t>             T-shirt, which is their team colour</a:t>
            </a:r>
          </a:p>
          <a:p>
            <a:r>
              <a:rPr lang="en-GB" sz="2200" dirty="0"/>
              <a:t>             Plimsolls or trainers (for outdoor work)</a:t>
            </a:r>
          </a:p>
          <a:p>
            <a:r>
              <a:rPr lang="en-GB" sz="2200" dirty="0"/>
              <a:t>             Warm clothing in winter months such as a tracksuit</a:t>
            </a:r>
            <a:r>
              <a:rPr lang="en-GB" sz="2200" dirty="0" smtClean="0"/>
              <a:t>.</a:t>
            </a:r>
          </a:p>
          <a:p>
            <a:r>
              <a:rPr lang="en-GB" sz="2200" dirty="0" smtClean="0"/>
              <a:t>Swimming: </a:t>
            </a:r>
          </a:p>
          <a:p>
            <a:r>
              <a:rPr lang="en-GB" sz="2200" dirty="0"/>
              <a:t> </a:t>
            </a:r>
            <a:r>
              <a:rPr lang="en-GB" sz="2200" dirty="0" smtClean="0"/>
              <a:t>  Towel, swimsuit, Swimming hat (provided), goggles (optional)</a:t>
            </a:r>
            <a:endParaRPr lang="en-GB" sz="2200" dirty="0"/>
          </a:p>
          <a:p>
            <a:endParaRPr lang="en-GB" sz="2200" dirty="0" smtClean="0"/>
          </a:p>
          <a:p>
            <a:r>
              <a:rPr lang="en-GB" sz="2200" dirty="0" smtClean="0"/>
              <a:t>If your child has an ear piecing it </a:t>
            </a:r>
            <a:r>
              <a:rPr lang="en-GB" sz="2200" b="1" i="1" dirty="0" smtClean="0"/>
              <a:t>must</a:t>
            </a:r>
            <a:r>
              <a:rPr lang="en-GB" sz="2200" dirty="0" smtClean="0"/>
              <a:t> be removed or your child must use tape to cover their ears. </a:t>
            </a:r>
          </a:p>
          <a:p>
            <a:endParaRPr lang="en-GB" sz="2200" dirty="0"/>
          </a:p>
          <a:p>
            <a:endParaRPr lang="en-GB" sz="2200" b="1" dirty="0" smtClean="0">
              <a:solidFill>
                <a:schemeClr val="tx2"/>
              </a:solidFill>
            </a:endParaRPr>
          </a:p>
          <a:p>
            <a:endParaRPr lang="en-GB" sz="2200" dirty="0"/>
          </a:p>
        </p:txBody>
      </p:sp>
      <p:pic>
        <p:nvPicPr>
          <p:cNvPr id="6" name="Picture 2" descr="L:\L\logo\school logo final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454845"/>
            <a:ext cx="936104" cy="93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76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633" y="332655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Healthy Minds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633" y="1268760"/>
            <a:ext cx="72728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endParaRPr lang="en-GB" sz="2200" dirty="0" smtClean="0"/>
          </a:p>
          <a:p>
            <a:endParaRPr lang="en-GB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449644" y="1556792"/>
            <a:ext cx="77768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Please ensure that your child has a clear water bottle in school.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This year we would like to encourage pupils to bring in a healthy snack during break times. The snack must be a fruit snack.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Lunch boxes should not include sweets or a fizzy drink. </a:t>
            </a:r>
          </a:p>
          <a:p>
            <a:pPr marL="342900" indent="-342900"/>
            <a:endParaRPr lang="en-GB" sz="2200" dirty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If your child is entitled to a free school meal, application forms are available from the office.   </a:t>
            </a:r>
          </a:p>
          <a:p>
            <a:endParaRPr lang="en-GB" sz="2200" dirty="0"/>
          </a:p>
          <a:p>
            <a:endParaRPr lang="en-GB" sz="2200" dirty="0"/>
          </a:p>
        </p:txBody>
      </p:sp>
      <p:pic>
        <p:nvPicPr>
          <p:cNvPr id="6" name="Picture 2" descr="L:\L\logo\school logo final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522" y="5403630"/>
            <a:ext cx="1440160" cy="144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39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633" y="332655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Communication 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633" y="1268760"/>
            <a:ext cx="72728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endParaRPr lang="en-GB" sz="2200" dirty="0" smtClean="0"/>
          </a:p>
          <a:p>
            <a:endParaRPr lang="en-GB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473668" y="1891619"/>
            <a:ext cx="77768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Class Dojos for rewards and sanctions.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The School’s website.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School’s Facebook page.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Parent Mail.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Class Pages.</a:t>
            </a:r>
          </a:p>
          <a:p>
            <a:r>
              <a:rPr lang="en-GB" sz="2200" dirty="0" smtClean="0">
                <a:hlinkClick r:id="rId3"/>
              </a:rPr>
              <a:t>(http://www.southbersted.w-sussex.sch.uk/class-pages/</a:t>
            </a:r>
            <a:r>
              <a:rPr lang="en-GB" sz="2200" dirty="0" smtClean="0"/>
              <a:t>)</a:t>
            </a:r>
            <a:endParaRPr lang="en-GB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Bi-weekly newsletters.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Parent teacher consultations.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Interim reports.</a:t>
            </a:r>
            <a:endParaRPr lang="en-GB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End of year reports. </a:t>
            </a:r>
          </a:p>
          <a:p>
            <a:endParaRPr lang="en-GB" sz="2200" b="1" dirty="0"/>
          </a:p>
          <a:p>
            <a:endParaRPr lang="en-GB" sz="2200" b="1" dirty="0" smtClean="0"/>
          </a:p>
          <a:p>
            <a:endParaRPr lang="en-GB" sz="2200" dirty="0"/>
          </a:p>
          <a:p>
            <a:endParaRPr lang="en-GB" sz="2200" dirty="0" smtClean="0"/>
          </a:p>
          <a:p>
            <a:endParaRPr lang="en-GB" sz="2200" dirty="0"/>
          </a:p>
        </p:txBody>
      </p:sp>
      <p:pic>
        <p:nvPicPr>
          <p:cNvPr id="6" name="Picture 2" descr="L:\L\logo\school logo final2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522" y="5323822"/>
            <a:ext cx="1440160" cy="144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20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633" y="332655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Attendance 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633" y="1268760"/>
            <a:ext cx="72728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endParaRPr lang="en-GB" sz="2200" dirty="0" smtClean="0"/>
          </a:p>
          <a:p>
            <a:endParaRPr lang="en-GB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325720" y="978986"/>
            <a:ext cx="77768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itchFamily="34" charset="0"/>
              <a:buChar char="•"/>
            </a:pPr>
            <a:r>
              <a:rPr lang="en-GB" sz="2000" dirty="0"/>
              <a:t>The School Day begins promptly at 8.50am and ends at 3.15pm. </a:t>
            </a:r>
            <a:endParaRPr lang="en-GB" sz="2000" dirty="0" smtClean="0"/>
          </a:p>
          <a:p>
            <a:pPr marL="342900" indent="-342900" fontAlgn="base">
              <a:buFont typeface="Arial" pitchFamily="34" charset="0"/>
              <a:buChar char="•"/>
            </a:pPr>
            <a:endParaRPr lang="en-GB" sz="2000" dirty="0"/>
          </a:p>
          <a:p>
            <a:pPr marL="342900" indent="-342900" fontAlgn="base">
              <a:buFont typeface="Arial" pitchFamily="34" charset="0"/>
              <a:buChar char="•"/>
            </a:pPr>
            <a:r>
              <a:rPr lang="en-GB" sz="2000" dirty="0" smtClean="0"/>
              <a:t>The </a:t>
            </a:r>
            <a:r>
              <a:rPr lang="en-GB" sz="2000" dirty="0"/>
              <a:t>gates open to allow access to the school at 8.40am and are closed at 8.50am. Pupils arriving after this time will be recorded as being late. </a:t>
            </a:r>
            <a:endParaRPr lang="en-GB" sz="2000" dirty="0" smtClean="0"/>
          </a:p>
          <a:p>
            <a:pPr fontAlgn="base"/>
            <a:endParaRPr lang="en-GB" sz="2000" dirty="0"/>
          </a:p>
          <a:p>
            <a:pPr marL="342900" indent="-342900" fontAlgn="base">
              <a:buFont typeface="Arial" pitchFamily="34" charset="0"/>
              <a:buChar char="•"/>
            </a:pPr>
            <a:r>
              <a:rPr lang="en-GB" sz="2000" dirty="0" smtClean="0"/>
              <a:t>If </a:t>
            </a:r>
            <a:r>
              <a:rPr lang="en-GB" sz="2000" dirty="0"/>
              <a:t>your child arrives after 9.20am, this will be recorded as an unauthorised absence</a:t>
            </a:r>
            <a:r>
              <a:rPr lang="en-GB" sz="2000" dirty="0" smtClean="0"/>
              <a:t>.</a:t>
            </a:r>
          </a:p>
          <a:p>
            <a:pPr marL="342900" indent="-342900" fontAlgn="base">
              <a:buFont typeface="Arial" pitchFamily="34" charset="0"/>
              <a:buChar char="•"/>
            </a:pPr>
            <a:endParaRPr lang="en-GB" sz="2000" dirty="0" smtClean="0"/>
          </a:p>
          <a:p>
            <a:pPr marL="342900" indent="-342900" fontAlgn="base">
              <a:buFont typeface="Arial" pitchFamily="34" charset="0"/>
              <a:buChar char="•"/>
            </a:pPr>
            <a:r>
              <a:rPr lang="en-GB" sz="2000" dirty="0" smtClean="0"/>
              <a:t>Attendance of 96%+  is judged to be good. </a:t>
            </a:r>
            <a:endParaRPr lang="en-GB" sz="2000" dirty="0"/>
          </a:p>
        </p:txBody>
      </p:sp>
      <p:pic>
        <p:nvPicPr>
          <p:cNvPr id="6" name="Picture 2" descr="L:\L\logo\school logo final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522" y="5323822"/>
            <a:ext cx="1440160" cy="144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2" t="60723" r="32562" b="3667"/>
          <a:stretch/>
        </p:blipFill>
        <p:spPr bwMode="auto">
          <a:xfrm>
            <a:off x="1619672" y="4119611"/>
            <a:ext cx="4908818" cy="27383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134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633" y="332655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Rewards and Sanctions  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633" y="1268760"/>
            <a:ext cx="72728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endParaRPr lang="en-GB" sz="2200" dirty="0" smtClean="0"/>
          </a:p>
          <a:p>
            <a:endParaRPr lang="en-GB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449644" y="1391870"/>
            <a:ext cx="777686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chemeClr val="tx2"/>
                </a:solidFill>
              </a:rPr>
              <a:t>Rewards </a:t>
            </a: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Class Dojos – linked to our whole school House System.</a:t>
            </a:r>
          </a:p>
          <a:p>
            <a:pPr marL="342900" indent="-342900">
              <a:buFontTx/>
              <a:buChar char="-"/>
            </a:pPr>
            <a:r>
              <a:rPr lang="en-GB" sz="2200" dirty="0" smtClean="0"/>
              <a:t>Aiming for Excellence, </a:t>
            </a:r>
          </a:p>
          <a:p>
            <a:pPr marL="342900" indent="-342900">
              <a:buFontTx/>
              <a:buChar char="-"/>
            </a:pPr>
            <a:r>
              <a:rPr lang="en-GB" sz="2200" dirty="0" smtClean="0"/>
              <a:t>Acts of Kindness,</a:t>
            </a:r>
          </a:p>
          <a:p>
            <a:pPr marL="342900" indent="-342900">
              <a:buFontTx/>
              <a:buChar char="-"/>
            </a:pPr>
            <a:r>
              <a:rPr lang="en-GB" sz="2200" dirty="0" smtClean="0"/>
              <a:t>Perseverance </a:t>
            </a:r>
            <a:endParaRPr lang="en-GB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Weekly Red Book.</a:t>
            </a:r>
          </a:p>
          <a:p>
            <a:endParaRPr lang="en-GB" sz="2200" dirty="0" smtClean="0"/>
          </a:p>
          <a:p>
            <a:r>
              <a:rPr lang="en-GB" sz="2200" b="1" dirty="0" smtClean="0">
                <a:solidFill>
                  <a:schemeClr val="tx2"/>
                </a:solidFill>
              </a:rPr>
              <a:t>Sanctions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Clear classroom expectations.</a:t>
            </a:r>
          </a:p>
          <a:p>
            <a:pPr marL="342900" indent="-342900">
              <a:buFontTx/>
              <a:buChar char="-"/>
            </a:pPr>
            <a:r>
              <a:rPr lang="en-GB" sz="2200" dirty="0"/>
              <a:t>I</a:t>
            </a:r>
            <a:r>
              <a:rPr lang="en-GB" sz="2200" dirty="0" smtClean="0"/>
              <a:t>f a child is not following the class and school rules, then they    </a:t>
            </a:r>
          </a:p>
          <a:p>
            <a:r>
              <a:rPr lang="en-GB" sz="2200" dirty="0"/>
              <a:t> </a:t>
            </a:r>
            <a:r>
              <a:rPr lang="en-GB" sz="2200" dirty="0" smtClean="0"/>
              <a:t>     will have a verbal reminder.</a:t>
            </a:r>
          </a:p>
          <a:p>
            <a:pPr marL="342900" indent="-342900">
              <a:buFontTx/>
              <a:buChar char="-"/>
            </a:pPr>
            <a:r>
              <a:rPr lang="en-GB" sz="2200" dirty="0" smtClean="0"/>
              <a:t>If the behaviour continues they will be asked to move seats.</a:t>
            </a:r>
          </a:p>
          <a:p>
            <a:pPr marL="342900" indent="-342900">
              <a:buFontTx/>
              <a:buChar char="-"/>
            </a:pPr>
            <a:r>
              <a:rPr lang="en-GB" sz="2200" dirty="0" smtClean="0"/>
              <a:t>If the behaviour continues still they will work in a partner class.</a:t>
            </a:r>
            <a:endParaRPr lang="en-GB" sz="22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Use of lunch time detentions.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r>
              <a:rPr lang="en-GB" sz="2200" dirty="0" smtClean="0"/>
              <a:t> </a:t>
            </a:r>
            <a:endParaRPr lang="en-GB" sz="2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5" t="25577" r="47858" b="29032"/>
          <a:stretch/>
        </p:blipFill>
        <p:spPr bwMode="auto">
          <a:xfrm rot="288204">
            <a:off x="7101314" y="2113838"/>
            <a:ext cx="1321576" cy="133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L:\L\logo\school logo final2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546" y="5896290"/>
            <a:ext cx="869830" cy="87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53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b="1" dirty="0" smtClean="0"/>
              <a:t>Thank you for joining us this afternoon. We look forward to working with you in supporting your child’s learning. </a:t>
            </a:r>
          </a:p>
          <a:p>
            <a:pPr marL="114300" indent="0">
              <a:buNone/>
            </a:pPr>
            <a:endParaRPr lang="en-GB" b="1" dirty="0"/>
          </a:p>
          <a:p>
            <a:pPr marL="114300" indent="0">
              <a:buNone/>
            </a:pPr>
            <a:r>
              <a:rPr lang="en-GB" b="1" dirty="0" smtClean="0"/>
              <a:t>Are there any questions?</a:t>
            </a:r>
            <a:endParaRPr lang="en-GB" b="1" dirty="0"/>
          </a:p>
        </p:txBody>
      </p:sp>
      <p:pic>
        <p:nvPicPr>
          <p:cNvPr id="5" name="Picture 2" descr="L:\L\logo\school logo final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677" y="3645024"/>
            <a:ext cx="2676570" cy="268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93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260648"/>
            <a:ext cx="748883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Year 3 Team</a:t>
            </a:r>
          </a:p>
          <a:p>
            <a:pPr algn="ctr"/>
            <a:endParaRPr lang="en-GB" b="1" dirty="0">
              <a:solidFill>
                <a:schemeClr val="tx2"/>
              </a:solidFill>
            </a:endParaRPr>
          </a:p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Class Teacher</a:t>
            </a:r>
          </a:p>
          <a:p>
            <a:pPr algn="ctr"/>
            <a:r>
              <a:rPr lang="en-GB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Mrs Raynsford</a:t>
            </a:r>
          </a:p>
          <a:p>
            <a:pPr algn="ctr"/>
            <a:endParaRPr lang="en-GB" sz="1600" b="1" dirty="0">
              <a:solidFill>
                <a:schemeClr val="tx2"/>
              </a:solidFill>
            </a:endParaRPr>
          </a:p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Teaching Assistants </a:t>
            </a:r>
            <a:endParaRPr lang="en-GB" sz="3600" b="1" dirty="0">
              <a:solidFill>
                <a:schemeClr val="tx2"/>
              </a:solidFill>
            </a:endParaRPr>
          </a:p>
          <a:p>
            <a:pPr algn="ctr"/>
            <a:r>
              <a:rPr lang="en-GB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Mrs Hammond</a:t>
            </a:r>
          </a:p>
          <a:p>
            <a:pPr algn="ctr"/>
            <a:r>
              <a:rPr lang="en-GB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Mrs Rogers</a:t>
            </a:r>
          </a:p>
          <a:p>
            <a:pPr algn="ctr"/>
            <a:r>
              <a:rPr lang="en-GB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Mrs Austin</a:t>
            </a:r>
          </a:p>
          <a:p>
            <a:pPr algn="ctr"/>
            <a:endParaRPr lang="en-GB" sz="1600" b="1" dirty="0">
              <a:solidFill>
                <a:schemeClr val="tx2"/>
              </a:solidFill>
            </a:endParaRPr>
          </a:p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PPA Teacher – Friday pm</a:t>
            </a:r>
          </a:p>
          <a:p>
            <a:pPr algn="ctr"/>
            <a:r>
              <a:rPr lang="en-GB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Mrs </a:t>
            </a:r>
            <a:r>
              <a:rPr lang="en-GB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Souadi</a:t>
            </a:r>
            <a:endParaRPr lang="en-GB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L:\L\logo\school logo final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997" y="5229200"/>
            <a:ext cx="1082003" cy="108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87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Year 3 - Keys to Success </a:t>
            </a:r>
            <a:endParaRPr lang="en-GB" sz="36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139905" cy="505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74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tx2"/>
                </a:solidFill>
              </a:rPr>
              <a:t>Year 3 - Keys to Success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97" y="1196752"/>
            <a:ext cx="7446987" cy="524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74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Reading Bookmarks</a:t>
            </a:r>
            <a:endParaRPr lang="en-GB" b="1" dirty="0"/>
          </a:p>
        </p:txBody>
      </p:sp>
      <p:pic>
        <p:nvPicPr>
          <p:cNvPr id="7" name="Picture 2" descr="L:\L\logo\school logo final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925710"/>
            <a:ext cx="1904828" cy="191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3096291" cy="549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85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Year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smtClean="0">
                <a:solidFill>
                  <a:schemeClr val="tx2"/>
                </a:solidFill>
              </a:rPr>
              <a:t>Four’s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smtClean="0">
                <a:solidFill>
                  <a:schemeClr val="tx2"/>
                </a:solidFill>
              </a:rPr>
              <a:t>Curriculum</a:t>
            </a:r>
          </a:p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2019 - 2020 </a:t>
            </a:r>
            <a:endParaRPr lang="en-GB" sz="3600" b="1" dirty="0">
              <a:solidFill>
                <a:schemeClr val="tx2"/>
              </a:solidFill>
            </a:endParaRPr>
          </a:p>
        </p:txBody>
      </p:sp>
      <p:pic>
        <p:nvPicPr>
          <p:cNvPr id="6" name="Picture 2" descr="L:\L\logo\school logo final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183819"/>
            <a:ext cx="1546132" cy="155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791794"/>
              </p:ext>
            </p:extLst>
          </p:nvPr>
        </p:nvGraphicFramePr>
        <p:xfrm>
          <a:off x="467541" y="1628800"/>
          <a:ext cx="7488834" cy="331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1044">
                <a:tc>
                  <a:txBody>
                    <a:bodyPr/>
                    <a:lstStyle/>
                    <a:p>
                      <a:r>
                        <a:rPr lang="en-GB" dirty="0" smtClean="0"/>
                        <a:t>Autumn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Autumn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Spring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Spring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Summer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Summer 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1324">
                <a:tc>
                  <a:txBody>
                    <a:bodyPr/>
                    <a:lstStyle/>
                    <a:p>
                      <a:pPr algn="ctr"/>
                      <a:r>
                        <a:rPr lang="en-GB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has life changed since the Stone Age?</a:t>
                      </a:r>
                    </a:p>
                    <a:p>
                      <a:endParaRPr lang="en-GB" sz="16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did Victorian children live?</a:t>
                      </a:r>
                    </a:p>
                    <a:p>
                      <a:endParaRPr lang="en-GB" sz="16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Why are Rainforests</a:t>
                      </a:r>
                      <a:r>
                        <a:rPr lang="en-GB" sz="160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important</a:t>
                      </a:r>
                      <a:endParaRPr lang="en-GB" sz="16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6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are rivers important?</a:t>
                      </a:r>
                    </a:p>
                    <a:p>
                      <a:endParaRPr lang="en-GB" sz="16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21360" y="2045166"/>
            <a:ext cx="23762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solidFill>
                  <a:schemeClr val="dk1"/>
                </a:solidFill>
              </a:rPr>
              <a:t>How did the ancient Roman Empire influence our modern world</a:t>
            </a:r>
            <a:r>
              <a:rPr lang="en-GB" sz="1600" i="1" dirty="0" smtClean="0">
                <a:solidFill>
                  <a:schemeClr val="dk1"/>
                </a:solidFill>
              </a:rPr>
              <a:t>?</a:t>
            </a:r>
          </a:p>
          <a:p>
            <a:pPr algn="ctr"/>
            <a:r>
              <a:rPr lang="en-GB" sz="1600" i="1" dirty="0" smtClean="0">
                <a:solidFill>
                  <a:schemeClr val="dk1"/>
                </a:solidFill>
              </a:rPr>
              <a:t>Including the study of:</a:t>
            </a:r>
          </a:p>
          <a:p>
            <a:pPr algn="ctr"/>
            <a:r>
              <a:rPr lang="en-GB" sz="1600" i="1" dirty="0" smtClean="0">
                <a:solidFill>
                  <a:schemeClr val="dk1"/>
                </a:solidFill>
              </a:rPr>
              <a:t> </a:t>
            </a:r>
          </a:p>
          <a:p>
            <a:pPr algn="ctr"/>
            <a:r>
              <a:rPr lang="en-GB" sz="1600" dirty="0"/>
              <a:t>Escape from Pompeii</a:t>
            </a:r>
          </a:p>
          <a:p>
            <a:pPr algn="ctr"/>
            <a:r>
              <a:rPr lang="en-GB" sz="1600" dirty="0"/>
              <a:t>Destination </a:t>
            </a:r>
            <a:r>
              <a:rPr lang="en-GB" sz="1600" dirty="0" smtClean="0"/>
              <a:t>Italy</a:t>
            </a:r>
            <a:endParaRPr lang="en-GB" sz="1600" dirty="0"/>
          </a:p>
        </p:txBody>
      </p:sp>
      <p:pic>
        <p:nvPicPr>
          <p:cNvPr id="5123" name="Picture 3" descr="C:\Users\eraynsford\AppData\Local\Microsoft\Windows\Temporary Internet Files\Content.IE5\EE0MBCQ6\160954_7bec2eed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9203"/>
            <a:ext cx="1145547" cy="85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eraynsford\AppData\Local\Microsoft\Windows\Temporary Internet Files\Content.IE5\A4LK7SL3\Post_Regency_Dan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69203"/>
            <a:ext cx="992330" cy="85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eraynsford\AppData\Local\Microsoft\Windows\Temporary Internet Files\Content.IE5\EE0MBCQ6\Maps-roman-empire-peak-150AD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664" y="3905277"/>
            <a:ext cx="1105979" cy="87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eraynsford\AppData\Local\Microsoft\Windows\Temporary Internet Files\Content.IE5\A4LK7SL3\Flag_map_of_Italy.svg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525" y="3908750"/>
            <a:ext cx="814785" cy="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eraynsford\AppData\Local\Microsoft\Windows\Temporary Internet Files\Content.IE5\EE0MBCQ6\14782257_cb2ea56ec0_b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78184"/>
            <a:ext cx="1115616" cy="74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eraynsford\AppData\Local\Microsoft\Windows\Temporary Internet Files\Content.IE5\1J6ZCAIL\rio_jordan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81476"/>
            <a:ext cx="984847" cy="73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80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Autumn Term 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2419522" y="2785110"/>
            <a:ext cx="3744912" cy="151129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774724" y="2958201"/>
            <a:ext cx="317103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GB" sz="2000" i="1" dirty="0">
                <a:solidFill>
                  <a:schemeClr val="bg1"/>
                </a:solidFill>
              </a:rPr>
              <a:t>How has life changed since the Stone Age</a:t>
            </a:r>
            <a:r>
              <a:rPr lang="en-GB" sz="2000" i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r>
              <a:rPr lang="en-GB" sz="2000" i="1" dirty="0">
                <a:solidFill>
                  <a:schemeClr val="bg1"/>
                </a:solidFill>
              </a:rPr>
              <a:t>How did Victorian children live?</a:t>
            </a:r>
          </a:p>
          <a:p>
            <a:endParaRPr lang="en-GB" sz="2000" i="1" dirty="0">
              <a:solidFill>
                <a:schemeClr val="dk1"/>
              </a:solidFill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2363958" y="4190841"/>
            <a:ext cx="839889" cy="3325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619297" y="4466273"/>
            <a:ext cx="2087562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6235872" y="4393248"/>
            <a:ext cx="2087562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6125976" y="2081995"/>
            <a:ext cx="2087562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619297" y="2016760"/>
            <a:ext cx="2087562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 flipV="1">
            <a:off x="2363959" y="2451735"/>
            <a:ext cx="984250" cy="4273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5742557" y="2585232"/>
            <a:ext cx="1591864" cy="5027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5908052" y="3964623"/>
            <a:ext cx="956469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066972" y="2023110"/>
            <a:ext cx="13684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chemeClr val="bg1"/>
                </a:solidFill>
                <a:latin typeface="Calibri" pitchFamily="34" charset="0"/>
              </a:rPr>
              <a:t>History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149522" y="4513898"/>
            <a:ext cx="13684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chemeClr val="bg1"/>
                </a:solidFill>
                <a:latin typeface="+mn-lt"/>
              </a:rPr>
              <a:t> Music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778807" y="2088872"/>
            <a:ext cx="13684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chemeClr val="bg1"/>
                </a:solidFill>
                <a:latin typeface="+mn-lt"/>
              </a:rPr>
              <a:t>D&amp;T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650209" y="4442460"/>
            <a:ext cx="13684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dirty="0">
                <a:solidFill>
                  <a:schemeClr val="bg1"/>
                </a:solidFill>
                <a:latin typeface="+mn-lt"/>
              </a:rPr>
              <a:t>Art</a:t>
            </a: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V="1">
            <a:off x="4356271" y="2232660"/>
            <a:ext cx="7938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4356271" y="4296408"/>
            <a:ext cx="7938" cy="4572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3356147" y="4753610"/>
            <a:ext cx="2016125" cy="719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3348209" y="1513523"/>
            <a:ext cx="2016125" cy="719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3787947" y="1657985"/>
            <a:ext cx="98937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dirty="0" smtClean="0">
                <a:solidFill>
                  <a:schemeClr val="bg1"/>
                </a:solidFill>
                <a:latin typeface="+mn-lt"/>
              </a:rPr>
              <a:t>English</a:t>
            </a:r>
            <a:endParaRPr lang="en-GB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3578397" y="4944784"/>
            <a:ext cx="144462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dirty="0" smtClean="0">
                <a:solidFill>
                  <a:schemeClr val="bg1"/>
                </a:solidFill>
                <a:latin typeface="+mn-lt"/>
              </a:rPr>
              <a:t>Computing</a:t>
            </a:r>
            <a:endParaRPr lang="en-GB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107504" y="3242310"/>
            <a:ext cx="1951654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flipH="1" flipV="1">
            <a:off x="2065509" y="3512185"/>
            <a:ext cx="341313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292272" y="3237548"/>
            <a:ext cx="14303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bg1"/>
                </a:solidFill>
                <a:latin typeface="+mn-lt"/>
              </a:rPr>
              <a:t>Geography</a:t>
            </a: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6451772" y="3169285"/>
            <a:ext cx="1871662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7040652" y="3205460"/>
            <a:ext cx="90980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dirty="0" smtClean="0">
                <a:solidFill>
                  <a:schemeClr val="bg1"/>
                </a:solidFill>
                <a:latin typeface="+mn-lt"/>
              </a:rPr>
              <a:t>Maths</a:t>
            </a:r>
            <a:endParaRPr lang="en-GB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 flipH="1" flipV="1">
            <a:off x="6153322" y="3451860"/>
            <a:ext cx="300037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5364334" y="4190841"/>
            <a:ext cx="1087438" cy="11920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5606428" y="5434160"/>
            <a:ext cx="2087562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2807665" y="4296409"/>
            <a:ext cx="980282" cy="10914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8"/>
          <p:cNvSpPr>
            <a:spLocks noChangeArrowheads="1"/>
          </p:cNvSpPr>
          <p:nvPr/>
        </p:nvSpPr>
        <p:spPr bwMode="auto">
          <a:xfrm>
            <a:off x="1726548" y="5408455"/>
            <a:ext cx="2087562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8" name="Rectangle 37"/>
          <p:cNvSpPr/>
          <p:nvPr/>
        </p:nvSpPr>
        <p:spPr>
          <a:xfrm>
            <a:off x="6303340" y="5504895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 smtClean="0">
                <a:solidFill>
                  <a:schemeClr val="bg1"/>
                </a:solidFill>
              </a:rPr>
              <a:t>PSHCE</a:t>
            </a:r>
            <a:endParaRPr lang="en-GB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363959" y="5470774"/>
            <a:ext cx="5482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200" dirty="0" smtClean="0">
                <a:solidFill>
                  <a:schemeClr val="bg1"/>
                </a:solidFill>
                <a:latin typeface="+mn-lt"/>
              </a:rPr>
              <a:t>R.E</a:t>
            </a:r>
            <a:endParaRPr lang="en-GB" altLang="en-US" sz="22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5148064" y="1328857"/>
            <a:ext cx="1005258" cy="15501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9"/>
          <p:cNvSpPr>
            <a:spLocks noChangeArrowheads="1"/>
          </p:cNvSpPr>
          <p:nvPr/>
        </p:nvSpPr>
        <p:spPr bwMode="auto">
          <a:xfrm>
            <a:off x="5300041" y="825619"/>
            <a:ext cx="2087562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cxnSp>
        <p:nvCxnSpPr>
          <p:cNvPr id="44" name="Straight Connector 43"/>
          <p:cNvCxnSpPr/>
          <p:nvPr/>
        </p:nvCxnSpPr>
        <p:spPr>
          <a:xfrm flipH="1" flipV="1">
            <a:off x="2363959" y="1513524"/>
            <a:ext cx="1343945" cy="12715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9"/>
          <p:cNvSpPr>
            <a:spLocks noChangeArrowheads="1"/>
          </p:cNvSpPr>
          <p:nvPr/>
        </p:nvSpPr>
        <p:spPr bwMode="auto">
          <a:xfrm>
            <a:off x="1220508" y="1010285"/>
            <a:ext cx="2087562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6" name="Rectangle 45"/>
          <p:cNvSpPr/>
          <p:nvPr/>
        </p:nvSpPr>
        <p:spPr>
          <a:xfrm>
            <a:off x="5963614" y="861794"/>
            <a:ext cx="8453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200" dirty="0" smtClean="0">
                <a:solidFill>
                  <a:schemeClr val="bg1"/>
                </a:solidFill>
                <a:latin typeface="+mn-lt"/>
              </a:rPr>
              <a:t>Trips</a:t>
            </a:r>
            <a:endParaRPr lang="en-GB" altLang="en-US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729653" y="1046460"/>
            <a:ext cx="102829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200" dirty="0" smtClean="0">
                <a:solidFill>
                  <a:schemeClr val="bg1"/>
                </a:solidFill>
              </a:rPr>
              <a:t>Visitors</a:t>
            </a:r>
            <a:endParaRPr lang="en-GB" altLang="en-US" sz="2200" dirty="0">
              <a:solidFill>
                <a:schemeClr val="bg1"/>
              </a:solidFill>
            </a:endParaRPr>
          </a:p>
        </p:txBody>
      </p:sp>
      <p:pic>
        <p:nvPicPr>
          <p:cNvPr id="43" name="Picture 2" descr="L:\L\logo\school logo final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020" y="5864279"/>
            <a:ext cx="952766" cy="95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23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1376" y="260648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Stunning Start</a:t>
            </a:r>
          </a:p>
          <a:p>
            <a:pPr algn="ctr"/>
            <a:endParaRPr lang="en-GB" sz="3600" b="1" dirty="0" smtClean="0">
              <a:solidFill>
                <a:schemeClr val="tx2"/>
              </a:solidFill>
            </a:endParaRPr>
          </a:p>
          <a:p>
            <a:pPr algn="ctr"/>
            <a:endParaRPr lang="en-GB" sz="3600" b="1" u="sng" dirty="0" smtClean="0">
              <a:solidFill>
                <a:schemeClr val="tx2"/>
              </a:solidFill>
            </a:endParaRPr>
          </a:p>
        </p:txBody>
      </p:sp>
      <p:pic>
        <p:nvPicPr>
          <p:cNvPr id="5" name="Picture 2" descr="L:\L\logo\school logo final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13522"/>
            <a:ext cx="1904828" cy="191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29364">
            <a:off x="-3182" y="906708"/>
            <a:ext cx="2591272" cy="1943454"/>
          </a:xfrm>
          <a:prstGeom prst="rect">
            <a:avLst/>
          </a:prstGeom>
        </p:spPr>
      </p:pic>
      <p:pic>
        <p:nvPicPr>
          <p:cNvPr id="4099" name="Picture 3" descr="F:\DCIM\113___09\IMG_07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6428">
            <a:off x="265990" y="3774818"/>
            <a:ext cx="2989993" cy="22425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DCIM\113___09\IMG_07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63819"/>
            <a:ext cx="3166022" cy="237461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DCIM\113___09\IMG_075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352" y="1052736"/>
            <a:ext cx="4068541" cy="30515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7026">
            <a:off x="4948244" y="1427383"/>
            <a:ext cx="3374099" cy="246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56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Outdoor Learning </a:t>
            </a:r>
          </a:p>
          <a:p>
            <a:pPr algn="ctr"/>
            <a:endParaRPr lang="en-GB" sz="3600" b="1" u="sng" dirty="0" smtClean="0">
              <a:solidFill>
                <a:schemeClr val="tx2"/>
              </a:solidFill>
            </a:endParaRPr>
          </a:p>
        </p:txBody>
      </p:sp>
      <p:pic>
        <p:nvPicPr>
          <p:cNvPr id="5" name="Picture 2" descr="L:\L\logo\school logo final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13522"/>
            <a:ext cx="1904828" cy="191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1633" y="982136"/>
            <a:ext cx="727280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Once a half term, pupils will take part in outdoor learning activities.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Change of clothes: long trousers, long sleeve tops and a change of footwear.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For the first half of the Autumn Term, our session will be: </a:t>
            </a:r>
          </a:p>
          <a:p>
            <a:r>
              <a:rPr lang="en-GB" sz="2000" dirty="0" smtClean="0"/>
              <a:t>                               Thursday 3/10/19</a:t>
            </a:r>
            <a:endParaRPr lang="en-GB" sz="2200" dirty="0"/>
          </a:p>
          <a:p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endParaRPr lang="en-GB" sz="2200" dirty="0" smtClean="0"/>
          </a:p>
          <a:p>
            <a:endParaRPr lang="en-GB" sz="2200" dirty="0"/>
          </a:p>
        </p:txBody>
      </p:sp>
      <p:pic>
        <p:nvPicPr>
          <p:cNvPr id="6" name="Picture 5" descr="L:\P\PHOTOS\2018 19\EYFS Outdoor Pond Area 13.02.19\IMG_059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9" t="6652" r="7580"/>
          <a:stretch/>
        </p:blipFill>
        <p:spPr bwMode="auto">
          <a:xfrm rot="5400000">
            <a:off x="2887067" y="3157321"/>
            <a:ext cx="2721794" cy="3265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250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1153</TotalTime>
  <Words>1023</Words>
  <Application>Microsoft Office PowerPoint</Application>
  <PresentationFormat>On-screen Show (4:3)</PresentationFormat>
  <Paragraphs>219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</vt:lpstr>
      <vt:lpstr>Comic Sans MS</vt:lpstr>
      <vt:lpstr>Adjacency</vt:lpstr>
      <vt:lpstr>PowerPoint Presentation</vt:lpstr>
      <vt:lpstr>PowerPoint Presentation</vt:lpstr>
      <vt:lpstr>PowerPoint Presentation</vt:lpstr>
      <vt:lpstr>PowerPoint Presentation</vt:lpstr>
      <vt:lpstr>Reading Bookmarks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 Learning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Noel Goodwin</dc:creator>
  <cp:lastModifiedBy>secretary@southbersted.w-sussex.sch.uk</cp:lastModifiedBy>
  <cp:revision>62</cp:revision>
  <cp:lastPrinted>2016-09-06T08:23:07Z</cp:lastPrinted>
  <dcterms:created xsi:type="dcterms:W3CDTF">2016-09-05T20:03:37Z</dcterms:created>
  <dcterms:modified xsi:type="dcterms:W3CDTF">2019-09-26T12:13:34Z</dcterms:modified>
</cp:coreProperties>
</file>