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5" r:id="rId5"/>
    <p:sldId id="274" r:id="rId6"/>
    <p:sldId id="259" r:id="rId7"/>
    <p:sldId id="260" r:id="rId8"/>
    <p:sldId id="272" r:id="rId9"/>
    <p:sldId id="276" r:id="rId10"/>
    <p:sldId id="262" r:id="rId11"/>
    <p:sldId id="263" r:id="rId12"/>
    <p:sldId id="273" r:id="rId13"/>
    <p:sldId id="264" r:id="rId14"/>
    <p:sldId id="266" r:id="rId15"/>
    <p:sldId id="267" r:id="rId16"/>
    <p:sldId id="277" r:id="rId17"/>
    <p:sldId id="269" r:id="rId18"/>
    <p:sldId id="270" r:id="rId19"/>
    <p:sldId id="268" r:id="rId20"/>
    <p:sldId id="265" r:id="rId2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2896" autoAdjust="0"/>
  </p:normalViewPr>
  <p:slideViewPr>
    <p:cSldViewPr>
      <p:cViewPr varScale="1">
        <p:scale>
          <a:sx n="51" d="100"/>
          <a:sy n="51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E993-06AF-4D09-ACD4-42584BFFDE8A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D59D-E413-46F1-9DBC-BEB5649325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6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2813-F817-4686-85B3-6573FC39F929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CDCB-1A33-4736-B5BF-CD0CC1C104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as appropriate</a:t>
            </a:r>
            <a:r>
              <a:rPr lang="en-GB" baseline="0" dirty="0" smtClean="0"/>
              <a:t> for KS 1 or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2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Currently, we are reviewing the whole</a:t>
            </a:r>
            <a:r>
              <a:rPr lang="en-GB" baseline="0" dirty="0" smtClean="0"/>
              <a:t> school behaviour policy. At present these are our rewards and sanctions. </a:t>
            </a:r>
          </a:p>
          <a:p>
            <a:r>
              <a:rPr lang="en-GB" baseline="0" dirty="0" smtClean="0"/>
              <a:t>Please discuss the whole class rules and rewards that were created during the first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your year group’s book marks</a:t>
            </a:r>
            <a:r>
              <a:rPr lang="en-GB" baseline="0" dirty="0" smtClean="0"/>
              <a:t> to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5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</a:t>
            </a:r>
            <a:r>
              <a:rPr lang="en-GB" baseline="0" dirty="0" smtClean="0"/>
              <a:t> your completed overview for the Autumn 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8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explain</a:t>
            </a:r>
            <a:r>
              <a:rPr lang="en-GB" baseline="0" dirty="0" smtClean="0"/>
              <a:t> only key parts of 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92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and delete as appropriate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4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Add and delete as appropriate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2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urriculum/hom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lass-pag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144723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Welcome to Year </a:t>
            </a:r>
            <a:r>
              <a:rPr lang="en-GB" sz="3200" b="1" dirty="0">
                <a:solidFill>
                  <a:schemeClr val="tx2"/>
                </a:solidFill>
              </a:rPr>
              <a:t>2</a:t>
            </a:r>
            <a:endParaRPr lang="en-GB" sz="3200" b="1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Please help yourself to 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</a:rPr>
              <a:t>refreshments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2" descr="L:\L\logo\school logo final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667"/>
            <a:ext cx="4032448" cy="40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Giving your child an advantage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982136"/>
            <a:ext cx="727280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Reading</a:t>
            </a:r>
            <a:r>
              <a:rPr lang="en-GB" sz="2000" b="1" dirty="0" smtClean="0"/>
              <a:t>:</a:t>
            </a:r>
            <a:endParaRPr lang="en-GB" sz="1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child’s fluency, stamina and understanding by listening to them read for at least 20 minutes a day. Please use your child’s book mark to deepen their understanding.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Please complete your child’s reading record so we know that they have read and what they are reading.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Remember that if your child reads at least 5 times a week they will be entered into our half termly raffle draw.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b="1" dirty="0" smtClean="0">
                <a:solidFill>
                  <a:schemeClr val="tx2"/>
                </a:solidFill>
              </a:rPr>
              <a:t>Maths: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 in learning their times tables –pupils are now tested in Year 4 – by completing </a:t>
            </a:r>
            <a:r>
              <a:rPr lang="en-GB" sz="2000" dirty="0"/>
              <a:t>Times Table Rock </a:t>
            </a:r>
            <a:r>
              <a:rPr lang="en-GB" sz="2000" dirty="0" smtClean="0"/>
              <a:t>Stars challenges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Encourage opportunities to explore measures and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money,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Fluency in the number bonds and inverse </a:t>
            </a:r>
            <a:r>
              <a:rPr lang="en-GB" sz="2000" dirty="0" err="1" smtClean="0"/>
              <a:t>calcualtions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12439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13829" r="3488" b="41660"/>
          <a:stretch/>
        </p:blipFill>
        <p:spPr bwMode="auto">
          <a:xfrm rot="271944">
            <a:off x="6617377" y="5091559"/>
            <a:ext cx="1719635" cy="170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3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428" y="476672"/>
            <a:ext cx="727280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Spellings</a:t>
            </a:r>
            <a:r>
              <a:rPr lang="en-GB" sz="24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Each week your child will receive </a:t>
            </a:r>
            <a:r>
              <a:rPr lang="en-GB" sz="2200" dirty="0" smtClean="0">
                <a:solidFill>
                  <a:schemeClr val="tx2"/>
                </a:solidFill>
              </a:rPr>
              <a:t>10</a:t>
            </a:r>
            <a:r>
              <a:rPr lang="en-GB" sz="2200" dirty="0" smtClean="0"/>
              <a:t> </a:t>
            </a:r>
            <a:r>
              <a:rPr lang="en-GB" sz="2200" dirty="0"/>
              <a:t>s</a:t>
            </a:r>
            <a:r>
              <a:rPr lang="en-GB" sz="2200" dirty="0" smtClean="0"/>
              <a:t>pellings.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Learning their spellings will be a key part of your child’s Home Learning Task</a:t>
            </a:r>
            <a:r>
              <a:rPr lang="en-GB" sz="2200" dirty="0"/>
              <a:t> </a:t>
            </a:r>
            <a:r>
              <a:rPr lang="en-GB" sz="2200" dirty="0" smtClean="0"/>
              <a:t>– use them in sentences.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Writing: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lots of discussion to develop their vocabulary.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Try and write something everyday no matter how small.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Look out for the word of the week and encourage pupils to use it in the correct context.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your child to complete challenges on Active Learn</a:t>
            </a:r>
            <a:r>
              <a:rPr lang="en-GB" sz="2200" dirty="0"/>
              <a:t> </a:t>
            </a:r>
            <a:r>
              <a:rPr lang="en-GB" sz="2200" dirty="0" smtClean="0"/>
              <a:t>linked to deepening their understanding of Spelling, punctuation and </a:t>
            </a:r>
            <a:r>
              <a:rPr lang="en-GB" sz="2200" dirty="0" err="1" smtClean="0"/>
              <a:t>Grammer</a:t>
            </a: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Website: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Use the school’s Home Learning section for a range of interactive games: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://www.southbersted.w-sussex.sch.uk/curriculum/home-learning</a:t>
            </a:r>
            <a:r>
              <a:rPr lang="en-GB" sz="2200" dirty="0" smtClean="0">
                <a:hlinkClick r:id="rId3"/>
              </a:rPr>
              <a:t>/</a:t>
            </a:r>
            <a:r>
              <a:rPr lang="en-GB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b="1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06" y="5733256"/>
            <a:ext cx="1009726" cy="10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Home Learning 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 smtClean="0"/>
              <a:t>The format for Home Learning has a clear focus on sentences using spellings, Rock Stars and Spelling, Punctuation and Grammar rules. </a:t>
            </a:r>
          </a:p>
          <a:p>
            <a:pPr indent="-342900"/>
            <a:r>
              <a:rPr lang="en-GB" dirty="0" smtClean="0"/>
              <a:t>Each half term, your child will also be set a Creative Home Learning Challenge – displayed in classrooms at the end of each half term. </a:t>
            </a:r>
          </a:p>
          <a:p>
            <a:pPr indent="-342900"/>
            <a:r>
              <a:rPr lang="en-GB" dirty="0" smtClean="0"/>
              <a:t>Individual Spellings- The children have ten spellings and week and </a:t>
            </a:r>
            <a:r>
              <a:rPr lang="en-GB" b="1" dirty="0" smtClean="0"/>
              <a:t>all </a:t>
            </a:r>
            <a:r>
              <a:rPr lang="en-GB" dirty="0" smtClean="0"/>
              <a:t>these should be written into sentences.</a:t>
            </a:r>
          </a:p>
          <a:p>
            <a:pPr indent="-34290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8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88" y="27178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P.E kit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Games: Netball</a:t>
            </a:r>
            <a:r>
              <a:rPr lang="en-GB" sz="2200" dirty="0" smtClean="0">
                <a:solidFill>
                  <a:schemeClr val="tx2"/>
                </a:solidFill>
              </a:rPr>
              <a:t>- Friday</a:t>
            </a:r>
          </a:p>
          <a:p>
            <a:endParaRPr lang="en-GB" sz="2200" dirty="0"/>
          </a:p>
          <a:p>
            <a:r>
              <a:rPr lang="en-GB" sz="2200" b="1" dirty="0" smtClean="0"/>
              <a:t>P.E: Gymnastics</a:t>
            </a:r>
            <a:r>
              <a:rPr lang="en-GB" sz="2200" dirty="0" smtClean="0">
                <a:solidFill>
                  <a:schemeClr val="tx2"/>
                </a:solidFill>
              </a:rPr>
              <a:t>– Monday</a:t>
            </a:r>
          </a:p>
          <a:p>
            <a:endParaRPr lang="en-GB" sz="2200" dirty="0"/>
          </a:p>
          <a:p>
            <a:r>
              <a:rPr lang="en-GB" sz="2200" dirty="0" smtClean="0"/>
              <a:t>For all physical education lessons, your child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have the correct equipment. </a:t>
            </a:r>
          </a:p>
          <a:p>
            <a:endParaRPr lang="en-GB" sz="2200" dirty="0"/>
          </a:p>
          <a:p>
            <a:r>
              <a:rPr lang="en-GB" sz="2200" dirty="0"/>
              <a:t>P.E Kit: Navy shorts</a:t>
            </a:r>
          </a:p>
          <a:p>
            <a:r>
              <a:rPr lang="en-GB" sz="2200" dirty="0"/>
              <a:t>             T-shirt, which is their team colour</a:t>
            </a:r>
          </a:p>
          <a:p>
            <a:r>
              <a:rPr lang="en-GB" sz="2200" dirty="0"/>
              <a:t>             Plimsolls or trainers (for outdoor work)</a:t>
            </a:r>
          </a:p>
          <a:p>
            <a:r>
              <a:rPr lang="en-GB" sz="2200" dirty="0"/>
              <a:t>             Warm clothing in winter months such as a tracksuit</a:t>
            </a:r>
            <a:r>
              <a:rPr lang="en-GB" sz="2200" dirty="0" smtClean="0"/>
              <a:t>.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If your child has an ear piecing it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be removed or your child must use tape to cover their ears. </a:t>
            </a:r>
          </a:p>
          <a:p>
            <a:endParaRPr lang="en-GB" sz="2200" dirty="0"/>
          </a:p>
          <a:p>
            <a:endParaRPr lang="en-GB" sz="2200" b="1" dirty="0" smtClean="0">
              <a:solidFill>
                <a:schemeClr val="tx2"/>
              </a:solidFill>
            </a:endParaRPr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18707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Healthy Minds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5567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Please ensure that your child has a clear water bottle in school.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This year we would like to encourage pupils to bring in a healthy snack during break times. The snack must be a fruit snack.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Lunch boxes should not include sweets or a fizzy drink. </a:t>
            </a:r>
          </a:p>
          <a:p>
            <a:pPr marL="342900" indent="-342900"/>
            <a:endParaRPr lang="en-GB" sz="22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If your child is entitled to a free school meal, application forms are available in your packs.   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403630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Communication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73668" y="1891619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for rewards and sanctions.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The School’s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School’s Facebook page.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Mail.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Pages.</a:t>
            </a:r>
          </a:p>
          <a:p>
            <a:r>
              <a:rPr lang="en-GB" sz="2200" dirty="0" smtClean="0">
                <a:hlinkClick r:id="rId3"/>
              </a:rPr>
              <a:t>(http://www.southbersted.w-sussex.sch.uk/class-pages/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Bi-weekly newsletters.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teacher consultations.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Interim reports.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End of year reports. </a:t>
            </a:r>
          </a:p>
          <a:p>
            <a:endParaRPr lang="en-GB" sz="2200" b="1" dirty="0"/>
          </a:p>
          <a:p>
            <a:endParaRPr lang="en-GB" sz="2200" b="1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Attendance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5720" y="97898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/>
              <a:t>The School Day begins promptly at 8.50am and ends at 3.15pm. </a:t>
            </a: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gates open to allow access to the school at 8.40am and are closed at 8.50am. Pupils arriving after this time will be recorded as being late. </a:t>
            </a:r>
            <a:endParaRPr lang="en-GB" sz="2000" dirty="0" smtClean="0"/>
          </a:p>
          <a:p>
            <a:pPr fontAlgn="base"/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If </a:t>
            </a:r>
            <a:r>
              <a:rPr lang="en-GB" sz="2000" dirty="0"/>
              <a:t>your child arrives after 9.20am, this will be recorded as an unauthorised absence</a:t>
            </a:r>
            <a:r>
              <a:rPr lang="en-GB" sz="2000" dirty="0" smtClean="0"/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Attendance of 96%+  is judged to be good. </a:t>
            </a:r>
            <a:endParaRPr lang="en-GB" sz="20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60723" r="32562" b="3667"/>
          <a:stretch/>
        </p:blipFill>
        <p:spPr bwMode="auto">
          <a:xfrm>
            <a:off x="1619672" y="4119611"/>
            <a:ext cx="4908818" cy="2738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3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Rewards and Sanctions 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391870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/>
                </a:solidFill>
              </a:rPr>
              <a:t>Rewards 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– linked to our whole school House System.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Aiming for Excellence, 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Acts of Kindness,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Perseverance 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Weekly Red Book.</a:t>
            </a:r>
          </a:p>
          <a:p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Sanctions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Clear classroom expectations.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a child is not following the class and school rules, then they   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 will have a verbal reminder.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they will be asked to move seats.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still they will work in a partner class.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Use of lunch time detentions.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5577" r="47858" b="29032"/>
          <a:stretch/>
        </p:blipFill>
        <p:spPr bwMode="auto">
          <a:xfrm rot="288204">
            <a:off x="7101314" y="2113838"/>
            <a:ext cx="1321576" cy="13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6" y="5896290"/>
            <a:ext cx="869830" cy="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b="1" dirty="0" smtClean="0"/>
              <a:t>Thank you for joining us this afternoon. We look forward to working with you in supporting your child’s learning. 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b="1" dirty="0" smtClean="0"/>
              <a:t>Are there any questions?</a:t>
            </a:r>
            <a:endParaRPr lang="en-GB" b="1" dirty="0"/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77" y="3645024"/>
            <a:ext cx="2676570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9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Two Team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Class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Miss White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Bush (Thurs pm and Fri)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endParaRPr lang="en-GB" sz="360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Teaching Assistant 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Brown (mornings)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Austin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29567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</a:t>
            </a:r>
            <a:r>
              <a:rPr lang="en-GB" sz="3600" b="1" dirty="0">
                <a:solidFill>
                  <a:schemeClr val="tx2"/>
                </a:solidFill>
              </a:rPr>
              <a:t>2</a:t>
            </a:r>
            <a:r>
              <a:rPr lang="en-GB" sz="3600" b="1" dirty="0" smtClean="0">
                <a:solidFill>
                  <a:schemeClr val="tx2"/>
                </a:solidFill>
              </a:rPr>
              <a:t>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6923" r="7637" b="7614"/>
          <a:stretch/>
        </p:blipFill>
        <p:spPr bwMode="auto">
          <a:xfrm>
            <a:off x="670393" y="1196752"/>
            <a:ext cx="649389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</a:t>
            </a:r>
            <a:r>
              <a:rPr lang="en-GB" sz="3600" b="1" dirty="0">
                <a:solidFill>
                  <a:schemeClr val="tx2"/>
                </a:solidFill>
              </a:rPr>
              <a:t>2</a:t>
            </a:r>
            <a:r>
              <a:rPr lang="en-GB" sz="3600" b="1" dirty="0" smtClean="0">
                <a:solidFill>
                  <a:schemeClr val="tx2"/>
                </a:solidFill>
              </a:rPr>
              <a:t>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17317" r="6701" b="8175"/>
          <a:stretch/>
        </p:blipFill>
        <p:spPr bwMode="auto">
          <a:xfrm>
            <a:off x="1048334" y="1391927"/>
            <a:ext cx="6687292" cy="46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Reading Bookmarks</a:t>
            </a:r>
            <a:endParaRPr lang="en-GB" b="1" dirty="0"/>
          </a:p>
        </p:txBody>
      </p:sp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5710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16235" r="33275" b="5711"/>
          <a:stretch/>
        </p:blipFill>
        <p:spPr bwMode="auto">
          <a:xfrm>
            <a:off x="2267744" y="1196752"/>
            <a:ext cx="3709376" cy="51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2</a:t>
            </a:r>
            <a:r>
              <a:rPr lang="en-GB" sz="3600" b="1" dirty="0" smtClean="0">
                <a:solidFill>
                  <a:schemeClr val="tx2"/>
                </a:solidFill>
              </a:rPr>
              <a:t>’s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Curriculum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2019 - 2020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83819"/>
            <a:ext cx="1546132" cy="1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77281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Autumn 1 - What does it mean to Persevere?</a:t>
            </a:r>
          </a:p>
          <a:p>
            <a:r>
              <a:rPr lang="en-GB" dirty="0" smtClean="0"/>
              <a:t>Autumn 2 – What makes a good pirate?</a:t>
            </a:r>
          </a:p>
          <a:p>
            <a:endParaRPr lang="en-GB" dirty="0"/>
          </a:p>
          <a:p>
            <a:r>
              <a:rPr lang="en-GB" dirty="0" smtClean="0"/>
              <a:t>Spring 1 – Who rules our land? </a:t>
            </a:r>
          </a:p>
          <a:p>
            <a:r>
              <a:rPr lang="en-GB" dirty="0" smtClean="0"/>
              <a:t>Spring 2 – Why are castles important?</a:t>
            </a:r>
          </a:p>
          <a:p>
            <a:endParaRPr lang="en-GB" dirty="0"/>
          </a:p>
          <a:p>
            <a:r>
              <a:rPr lang="en-GB" dirty="0" smtClean="0"/>
              <a:t>Summer 1 – What makes a good secret agent?</a:t>
            </a:r>
          </a:p>
          <a:p>
            <a:r>
              <a:rPr lang="en-GB" dirty="0" smtClean="0"/>
              <a:t>Summer 2 -  Why are bees important?</a:t>
            </a:r>
            <a:endParaRPr lang="en-GB" dirty="0"/>
          </a:p>
        </p:txBody>
      </p:sp>
      <p:sp>
        <p:nvSpPr>
          <p:cNvPr id="4" name="AutoShape 2" descr="Image result for the day the crayons q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the day the crayons q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1" r="21974"/>
          <a:stretch/>
        </p:blipFill>
        <p:spPr bwMode="auto">
          <a:xfrm>
            <a:off x="460375" y="4278943"/>
            <a:ext cx="1731264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arundel cast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arundel cast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Image result for arundel cast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rundel cas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31" y="1628800"/>
            <a:ext cx="2361834" cy="13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irate pete and his smelly fe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54" y="4525058"/>
            <a:ext cx="1655510" cy="19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Image result for secret agent train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0" descr="Image result for secret agent train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2" descr="Image result for secret agent traini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4" descr="Image result for secret agent traini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6" descr="Image result for secret agent traini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8" descr="Image result for secret agent traini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30" descr="Image result for secret agent traini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2" descr="Image result for secret agent traini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Autumn Term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9522" y="2953385"/>
            <a:ext cx="374491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What does it mean to </a:t>
            </a:r>
          </a:p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persevere??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363959" y="4069398"/>
            <a:ext cx="1214438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19297" y="4466273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35872" y="4393248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35872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9297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363959" y="2451735"/>
            <a:ext cx="114300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364334" y="2518410"/>
            <a:ext cx="16430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07209" y="3964623"/>
            <a:ext cx="1357313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6972" y="202311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9522" y="4513898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 Music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47072" y="20421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D&amp;T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50209" y="44424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Art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364209" y="223266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364209" y="410591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356147" y="475361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348209" y="1513523"/>
            <a:ext cx="20161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87947" y="1657985"/>
            <a:ext cx="9893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English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78397" y="4944784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Computing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07504" y="3242310"/>
            <a:ext cx="1951654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2065509" y="3512185"/>
            <a:ext cx="34131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92272" y="3237548"/>
            <a:ext cx="1430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51772" y="3169285"/>
            <a:ext cx="18716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040652" y="3205460"/>
            <a:ext cx="909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Maths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6153322" y="3451860"/>
            <a:ext cx="3000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48064" y="4105910"/>
            <a:ext cx="1303708" cy="127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606428" y="5434160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807665" y="4105910"/>
            <a:ext cx="1081088" cy="1281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1726548" y="5408455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3340" y="5504895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PSHCE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3959" y="5470774"/>
            <a:ext cx="548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R.E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48064" y="1513523"/>
            <a:ext cx="1155276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604855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2363959" y="1513523"/>
            <a:ext cx="1423988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22050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50209" y="1077238"/>
            <a:ext cx="84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Trips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29653" y="1046460"/>
            <a:ext cx="1028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</a:rPr>
              <a:t>Visitors</a:t>
            </a:r>
            <a:endParaRPr lang="en-GB" altLang="en-US" sz="2200" dirty="0">
              <a:solidFill>
                <a:schemeClr val="bg1"/>
              </a:solidFill>
            </a:endParaRPr>
          </a:p>
        </p:txBody>
      </p:sp>
      <p:pic>
        <p:nvPicPr>
          <p:cNvPr id="43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0" y="5864279"/>
            <a:ext cx="952766" cy="9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Stunning Start</a:t>
            </a:r>
          </a:p>
          <a:p>
            <a:pPr algn="ctr"/>
            <a:r>
              <a:rPr lang="en-GB" sz="2400" b="1" u="sng" dirty="0" smtClean="0">
                <a:solidFill>
                  <a:schemeClr val="tx2"/>
                </a:solidFill>
              </a:rPr>
              <a:t>On the Bus with Rosa Parks</a:t>
            </a: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:\P\PHOTOS\2019 20\Year 2\Autumn Term\Drama - Rosa Parks\DSCN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55749" cy="22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P\PHOTOS\2019 20\Year 2\Autumn Term\Drama - Rosa Parks\DSCN01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91" y="1124744"/>
            <a:ext cx="2340401" cy="31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P\PHOTOS\2019 20\Year 2\Autumn Term\Drama - Rosa Parks\DSCN01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96436"/>
            <a:ext cx="2181567" cy="29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Outdoor Learning </a:t>
            </a: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33" y="982136"/>
            <a:ext cx="72728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Once a half term, pupils will take part in outdoor learning activities,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these activities pupils will need to have a change of clothes: long trousers, long sleeve tops and a change of footwear.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 Autumn Term, our sessions will be –</a:t>
            </a:r>
            <a:r>
              <a:rPr lang="en-GB" sz="2000" dirty="0" err="1" smtClean="0"/>
              <a:t>Wk</a:t>
            </a:r>
            <a:r>
              <a:rPr lang="en-GB" sz="2000" dirty="0" smtClean="0"/>
              <a:t> B 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Oct &amp;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Dec</a:t>
            </a: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5" descr="L:\P\PHOTOS\2018 19\EYFS Outdoor Pond Area 13.02.19\IMG_05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6652" r="7580"/>
          <a:stretch/>
        </p:blipFill>
        <p:spPr bwMode="auto">
          <a:xfrm rot="5400000">
            <a:off x="3243757" y="3791940"/>
            <a:ext cx="2721794" cy="326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1241</TotalTime>
  <Words>1021</Words>
  <Application>Microsoft Office PowerPoint</Application>
  <PresentationFormat>On-screen Show (4:3)</PresentationFormat>
  <Paragraphs>203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Adjacency</vt:lpstr>
      <vt:lpstr>PowerPoint Presentation</vt:lpstr>
      <vt:lpstr>PowerPoint Presentation</vt:lpstr>
      <vt:lpstr>PowerPoint Presentation</vt:lpstr>
      <vt:lpstr>PowerPoint Presentation</vt:lpstr>
      <vt:lpstr>Reading Bookmarks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Goodwin</dc:creator>
  <cp:lastModifiedBy>secretary@southbersted.w-sussex.sch.uk</cp:lastModifiedBy>
  <cp:revision>45</cp:revision>
  <cp:lastPrinted>2016-09-06T08:23:07Z</cp:lastPrinted>
  <dcterms:created xsi:type="dcterms:W3CDTF">2016-09-05T20:03:37Z</dcterms:created>
  <dcterms:modified xsi:type="dcterms:W3CDTF">2019-09-24T14:40:36Z</dcterms:modified>
</cp:coreProperties>
</file>