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5" r:id="rId5"/>
    <p:sldId id="274" r:id="rId6"/>
    <p:sldId id="259" r:id="rId7"/>
    <p:sldId id="260" r:id="rId8"/>
    <p:sldId id="276" r:id="rId9"/>
    <p:sldId id="262" r:id="rId10"/>
    <p:sldId id="263" r:id="rId11"/>
    <p:sldId id="273" r:id="rId12"/>
    <p:sldId id="264" r:id="rId13"/>
    <p:sldId id="266" r:id="rId14"/>
    <p:sldId id="267" r:id="rId15"/>
    <p:sldId id="277" r:id="rId16"/>
    <p:sldId id="269" r:id="rId17"/>
    <p:sldId id="270" r:id="rId18"/>
    <p:sldId id="268" r:id="rId19"/>
    <p:sldId id="265" r:id="rId20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72903" autoAdjust="0"/>
  </p:normalViewPr>
  <p:slideViewPr>
    <p:cSldViewPr>
      <p:cViewPr varScale="1">
        <p:scale>
          <a:sx n="93" d="100"/>
          <a:sy n="93" d="100"/>
        </p:scale>
        <p:origin x="275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A0F9CF-5203-1E4F-83F7-457EB12401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2A4F5-7697-9F44-AD97-E33B150009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861E06-6292-9E4B-B39E-4BE24DB6BF8A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864A9-66CF-3148-9DEE-B7C5E11930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24E59-E627-4842-A57A-C1EBEEDAD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AA1B9F-1D64-2443-A2F2-948B6DDC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7DC72E-3A1F-AE4E-B0AA-C5104E5376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43193-490C-D143-8A4E-F45396DA6F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E766C9-C820-4A44-AE7B-30456E255FA4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236A4C-3E8F-884A-822A-6CE23BD442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0F9AAF-772E-D647-AF3F-96649CDAD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AA058-4D5E-1740-A555-C258186732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95627-972B-E245-9395-B1AC2C476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FBDAC2E-4640-1E4F-B281-0DF9966F0C1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A5D6994-86A5-8845-A318-180CDB8BE3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8D08979-5905-194C-8FD5-ED5AB84CAF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You will need to upload the Keys to Success from the website. 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E4088F0-8552-154B-A633-6D36AC029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068D1F-BC28-9A40-9BCB-7467AADD15A4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8472194-9A7D-DB4D-9837-D77094DB1F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C78CD94-3E54-9746-A234-5BF0F11005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Please add what you give green dojos for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FF1ADB7-3192-5E4D-9431-323E02EDC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C01E41-814F-8E45-8B7E-BF5037BB7F1C}" type="slidenum">
              <a:rPr lang="en-GB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7A07DEB-64D3-FC45-AFDA-CF920186D5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47CBBEC-06FD-F246-9F72-7D8DEAFF64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Please add what you give green dojos for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A5A056C-03C0-264A-BBAC-4F5A34EDC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50DBC9-A74A-F541-80AC-013ECCA8D26B}" type="slidenum">
              <a:rPr lang="en-GB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0F15F62-CF1E-C647-A09B-1AAEBF6A1F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1C2B102-21B9-7243-8F6B-4D0DFC4BBE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Currently, we are reviewing the whole school behaviour policy. At present these are our rewards and sanctions.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Please discuss the whole class rules and rewards that were created during the first week. 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DE41824-3B52-8A4A-8C6B-8D7E1CF79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F8EAF6-F21F-334A-9EA5-BA7A04E26561}" type="slidenum">
              <a:rPr lang="en-GB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B7DD7EB-332A-7E4A-96B3-3C769A8675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FA0F7FA-920B-3E44-ABCF-147066D722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You will need to upload the Keys to Success from the website. 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EF27304-FA10-B145-9A81-F6C5E9EC4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D1A3A6-15A9-E142-A678-82E1C593906D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BBB76CD-1655-2A4B-B404-79B57287B8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44AB1D9-CB59-964A-A398-5441C5D78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Please add your year group’s book marks to this page. 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28B1052-9530-D845-9D00-BC5FD33F6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E1B230-A48C-F844-A1AB-493D15BE475F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0C5ADFB-DC55-AE45-89BD-B9B174C714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ADAD094-B822-D342-A1FE-5F7931D57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Please add your completed overview for the Autumn Term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9CE25D9-76D8-E345-BDDF-D328DB18D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B139D1-8F88-124F-BA26-981DDA3E9958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7627442-3AB9-2448-93FA-E9FA78117D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C33DD90-E1BD-8246-BD50-556E82E4D1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Please explain only key parts of  the curriculum 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DBBC89B-3527-5C45-997E-52EF7BEC4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0AC5E3-7F71-0545-9379-713C94EA7578}" type="slidenum">
              <a:rPr lang="en-GB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A081EDA-114B-5743-BE65-5E4E48129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F9599A7-637F-A046-9CBB-81AC472ED0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Please add pictures of your stunning start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583020B-49F9-5B4F-ADEB-279408A4C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D3B6DB-008E-1541-94AF-84C8C0F9D1C4}" type="slidenum">
              <a:rPr lang="en-GB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D585797-4025-674E-9F36-2AAA7B9D03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6881CFC-2C68-B640-8110-3FF9BF4EA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Add and delete as appropriate 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AE32C68-E9D1-214F-9796-08C1F1688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76273E-89D2-0046-BF18-7DE4052E8C01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ECF62B5-915D-B54F-BB38-B8F10251F0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B90A7-A429-3F47-BA9D-19272036C9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Add and delete as appropriate 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13F3309-4985-1648-9E48-4D99023CD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A4DF88-23A0-6C47-8074-4A174D5E0929}" type="slidenum">
              <a:rPr lang="en-GB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FC8F631-9737-D349-A0D1-4333500A5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2A0F936-F494-8B4C-B232-FD453D936C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Delete as appropriate for KS 1 or 2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C4040EA-A494-934A-8791-2FC9F0246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CF92C7-E394-3D4A-BBC2-5C8FBEFADE72}" type="slidenum">
              <a:rPr lang="en-GB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84B61D-9C42-6140-A700-07EE789A4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8A897-3CF9-1846-AC25-21587B13724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648D1-6635-284B-9532-3EA9F65A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C8E577-666B-EF42-A530-BE68B63C8F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09F8-DCE0-D84A-B008-6811FED3F93F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95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A18068-4547-F14C-83EA-ECFF7EA72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C0FA9-2052-1647-B1FB-5833B18101D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60C14-2C09-304D-AB89-DC44399C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46E8FCC-C97E-B04C-B31F-B1644284FD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EA62-7F0D-9747-A811-CBD72B19FC0E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5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AD1271-301D-6847-B997-242FE38E4A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5538A-A098-0C44-8640-ED897102C4F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04876-5199-384F-A376-ED36C26A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08241D-C616-B64E-876C-F1516DB62B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8104-420D-8147-8870-AC6F1DD7FFA5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6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F11F44-28E2-6E42-B1D8-8DCC5516D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727D5-305C-4744-92A2-94881FC1738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58CF-48EE-5B40-9637-F7B47046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041BE4-91B0-9B41-B8C2-22A558F6CF6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92A5-6BB4-9645-9EAD-7C124211BE63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75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1E0BDD-23D8-454D-B43C-829546735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51ABB-EC7F-054B-8317-75DF240F23A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7203-F7A2-2B48-AD3B-2BFCEC0C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362EFB-0981-FF40-95AD-B9ADD04883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AAF1-EA36-E446-BD2B-9344C335B811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39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4066D5-401B-9A4D-BEA6-DB820D9E3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4C5E4-57A5-BF46-868D-628FF021C06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CA12A1-AFA9-EB41-A3F1-7A932B4F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92E3D7-CB31-2A4D-A071-B6E169A157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EC24-7937-8047-B844-6DA8A4DF3A2C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1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ECC7E-0315-564D-A319-86D2ED2B3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CE22F-A0AA-7640-B134-B568AF596A3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30F38E-0BE4-FE45-83F4-36BF2EC7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895D01-10B9-554E-A4F0-7E92AF9659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5262-5670-634A-A1CD-F8D7F987B86A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42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B6B1565-83B6-7442-91E7-F21C4CD99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D8E0B-CAAA-034A-B334-AB119BB323E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B5EF4C-4B2A-5A4D-A801-5B1B38B4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675F2-FE8F-D749-BE55-971EA88B98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2318-1E54-B141-8C16-C0665823EF73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73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00ACCCC-FA7B-FC41-9E0A-B9E485780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2F7A-4CC0-D447-BFD7-6C5453F7755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54C053-FEA1-6941-A2A1-1CB1EE83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AF9B-1EDF-854B-9FC2-6308396C83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7F2D-AC16-024F-B426-6741D2351573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61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BC77E7-5631-F647-8888-7906F723F1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BB614-5618-9342-A34B-1DE2828CABA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FF02DA-15DD-9B4E-A6C0-917F9575DC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E3AFD7-D177-5649-B0E4-2CFDF830BD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855E-6D9F-C740-BBC4-E2BABAE3CEB3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59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DE4B87-015F-044B-8F0A-23586E360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4C2CD-52DC-E14E-B152-092BA85F55B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B14CF0-6A24-1E42-9678-505DCDAF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1268A1-0725-7B4F-AD5B-9589B79B93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5F98-ED00-564A-86F8-3E6DD7E379C6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7C886-C26B-F74F-9C7D-99F17824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9F732B-0737-8A4C-B97B-F45C6566BB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F5960-50B8-EF4C-A792-946BF6576703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B8194D-5BCE-274E-B063-E7C3135591D0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2D4DE-9B95-6540-9334-5C73132D0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4E13B36A-37B3-2649-AB6D-9220A0A8A7E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560E-02B0-2D40-A781-C90F066FB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606A1-3499-A648-BE51-99D576AC6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4DB6B-28DF-0E42-8061-5E8009348B5E}" type="datetimeFigureOut">
              <a:rPr lang="en-GB"/>
              <a:pPr>
                <a:defRPr/>
              </a:pPr>
              <a:t>17/04/2020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8F6C30E9-1670-6346-A9F8-B44948535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44963"/>
            <a:ext cx="57594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tx2"/>
                </a:solidFill>
                <a:latin typeface="Calibri" panose="020F0502020204030204" pitchFamily="34" charset="0"/>
              </a:rPr>
              <a:t>Welcome to Year 1</a:t>
            </a:r>
          </a:p>
          <a:p>
            <a:pPr algn="ctr" eaLnBrk="1" hangingPunct="1"/>
            <a:endParaRPr lang="en-GB" altLang="en-US" sz="32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3200">
                <a:solidFill>
                  <a:schemeClr val="tx2"/>
                </a:solidFill>
                <a:latin typeface="Calibri" panose="020F0502020204030204" pitchFamily="34" charset="0"/>
              </a:rPr>
              <a:t>Please help yourself to  refreshments </a:t>
            </a:r>
          </a:p>
        </p:txBody>
      </p:sp>
      <p:pic>
        <p:nvPicPr>
          <p:cNvPr id="2051" name="Picture 2" descr="L:\L\logo\school logo final2.bmp">
            <a:extLst>
              <a:ext uri="{FF2B5EF4-FFF2-40B4-BE49-F238E27FC236}">
                <a16:creationId xmlns:a16="http://schemas.microsoft.com/office/drawing/2014/main" id="{F6164DEB-034A-2447-8225-AA6AEBA8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1138"/>
            <a:ext cx="40322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B9DB89-3FD9-1E48-9A3D-B16554958E51}"/>
              </a:ext>
            </a:extLst>
          </p:cNvPr>
          <p:cNvSpPr txBox="1"/>
          <p:nvPr/>
        </p:nvSpPr>
        <p:spPr>
          <a:xfrm>
            <a:off x="708025" y="476250"/>
            <a:ext cx="7272338" cy="7910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  <a:latin typeface="+mn-lt"/>
                <a:cs typeface="+mn-cs"/>
              </a:rPr>
              <a:t>Spellings</a:t>
            </a:r>
            <a:r>
              <a:rPr lang="en-GB" sz="2400" b="1" dirty="0"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Each week your child will receive </a:t>
            </a: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6</a:t>
            </a:r>
            <a:r>
              <a:rPr lang="en-GB" sz="2200" dirty="0">
                <a:latin typeface="+mn-lt"/>
                <a:cs typeface="+mn-cs"/>
              </a:rPr>
              <a:t> spellings.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Learning their spellings will be a key part of your child’s Home Learning Task.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Writing: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Encourage lots of discussion to develop their vocabulary.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Try and write something everyday no matter how small.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Look out for the word of the week and encourage pupils to use it in the correct context.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Website: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Please refer to the school website for information regarding curriculum and school events.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11267" name="Picture 2" descr="L:\L\logo\school logo final2.bmp">
            <a:extLst>
              <a:ext uri="{FF2B5EF4-FFF2-40B4-BE49-F238E27FC236}">
                <a16:creationId xmlns:a16="http://schemas.microsoft.com/office/drawing/2014/main" id="{29FD6E91-36E8-934A-8BB8-BCD980D4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5732463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5619-F64C-6142-8D6B-4C09EBA5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latin typeface="+mn-lt"/>
              </a:rPr>
              <a:t>Home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2817-2365-824A-98E2-15323E0D8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342900" eaLnBrk="1" fontAlgn="auto" hangingPunct="1">
              <a:spcAft>
                <a:spcPts val="0"/>
              </a:spcAft>
              <a:defRPr/>
            </a:pPr>
            <a:r>
              <a:rPr lang="en-GB" dirty="0"/>
              <a:t>The format for Home Learning has a clear focus on grammar, punctuation and spellings. </a:t>
            </a:r>
          </a:p>
          <a:p>
            <a:pPr indent="-342900" eaLnBrk="1" fontAlgn="auto" hangingPunct="1">
              <a:spcAft>
                <a:spcPts val="0"/>
              </a:spcAft>
              <a:defRPr/>
            </a:pPr>
            <a:r>
              <a:rPr lang="en-GB" dirty="0"/>
              <a:t>Each half term, your child will also be set a Creative Home Learning Challenge. </a:t>
            </a:r>
          </a:p>
          <a:p>
            <a:pPr indent="-34290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12B226C3-B1D8-A047-B757-BF44989B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41663"/>
            <a:ext cx="57785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6AF6E-6286-C742-B3BC-8DCC919DD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1463"/>
            <a:ext cx="7272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P.E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E1083-A82B-314D-B916-489D11F96CF5}"/>
              </a:ext>
            </a:extLst>
          </p:cNvPr>
          <p:cNvSpPr txBox="1"/>
          <p:nvPr/>
        </p:nvSpPr>
        <p:spPr>
          <a:xfrm>
            <a:off x="711200" y="1268413"/>
            <a:ext cx="727392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5B995-D952-F246-8DDD-8CF34881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77755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latin typeface="Calibri" panose="020F0502020204030204" pitchFamily="34" charset="0"/>
              </a:rPr>
              <a:t>P.E : </a:t>
            </a:r>
            <a:r>
              <a:rPr lang="en-GB" altLang="en-US" sz="2200">
                <a:solidFill>
                  <a:schemeClr val="tx2"/>
                </a:solidFill>
                <a:latin typeface="Calibri" panose="020F0502020204030204" pitchFamily="34" charset="0"/>
              </a:rPr>
              <a:t>Gymnastics - Tuesday</a:t>
            </a:r>
          </a:p>
          <a:p>
            <a:pPr eaLnBrk="1" hangingPunct="1"/>
            <a:endParaRPr lang="en-GB" altLang="en-US" sz="220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sz="2200" b="1">
                <a:latin typeface="Calibri" panose="020F0502020204030204" pitchFamily="34" charset="0"/>
              </a:rPr>
              <a:t>P.E: </a:t>
            </a:r>
            <a:r>
              <a:rPr lang="en-GB" altLang="en-US" sz="2200">
                <a:solidFill>
                  <a:schemeClr val="tx2"/>
                </a:solidFill>
                <a:latin typeface="Calibri" panose="020F0502020204030204" pitchFamily="34" charset="0"/>
              </a:rPr>
              <a:t>Netball – Wednesday</a:t>
            </a:r>
          </a:p>
          <a:p>
            <a:pPr eaLnBrk="1" hangingPunct="1"/>
            <a:endParaRPr lang="en-GB" altLang="en-US" sz="220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For all physical education lessons, your child </a:t>
            </a:r>
            <a:r>
              <a:rPr lang="en-GB" altLang="en-US" sz="2200" b="1" i="1">
                <a:latin typeface="Calibri" panose="020F0502020204030204" pitchFamily="34" charset="0"/>
              </a:rPr>
              <a:t>must</a:t>
            </a:r>
            <a:r>
              <a:rPr lang="en-GB" altLang="en-US" sz="2200">
                <a:latin typeface="Calibri" panose="020F0502020204030204" pitchFamily="34" charset="0"/>
              </a:rPr>
              <a:t> have the correct equipment. </a:t>
            </a:r>
          </a:p>
          <a:p>
            <a:pPr eaLnBrk="1" hangingPunct="1"/>
            <a:endParaRPr lang="en-GB" altLang="en-US" sz="220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P.E Kit: Navy shorts</a:t>
            </a: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             T-shirt, which is their team colour</a:t>
            </a: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             Plimsolls or trainers (for outdoor work)</a:t>
            </a: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             Warm clothing in winter months such as a tracksuit.</a:t>
            </a:r>
          </a:p>
          <a:p>
            <a:pPr eaLnBrk="1" hangingPunct="1"/>
            <a:endParaRPr lang="en-GB" altLang="en-US" sz="220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If your child has an ear piecing it </a:t>
            </a:r>
            <a:r>
              <a:rPr lang="en-GB" altLang="en-US" sz="2200" b="1" i="1">
                <a:latin typeface="Calibri" panose="020F0502020204030204" pitchFamily="34" charset="0"/>
              </a:rPr>
              <a:t>must</a:t>
            </a:r>
            <a:r>
              <a:rPr lang="en-GB" altLang="en-US" sz="2200">
                <a:latin typeface="Calibri" panose="020F0502020204030204" pitchFamily="34" charset="0"/>
              </a:rPr>
              <a:t> be removed or your child must use tape to cover their ears. </a:t>
            </a:r>
          </a:p>
          <a:p>
            <a:pPr eaLnBrk="1" hangingPunct="1"/>
            <a:endParaRPr lang="en-GB" altLang="en-US" sz="2200">
              <a:latin typeface="Calibri" panose="020F0502020204030204" pitchFamily="34" charset="0"/>
            </a:endParaRPr>
          </a:p>
          <a:p>
            <a:pPr eaLnBrk="1" hangingPunct="1"/>
            <a:endParaRPr lang="en-GB" altLang="en-US" sz="22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en-US" sz="2200">
              <a:latin typeface="Calibri" panose="020F0502020204030204" pitchFamily="34" charset="0"/>
            </a:endParaRPr>
          </a:p>
        </p:txBody>
      </p:sp>
      <p:pic>
        <p:nvPicPr>
          <p:cNvPr id="13317" name="Picture 2" descr="L:\L\logo\school logo final2.bmp">
            <a:extLst>
              <a:ext uri="{FF2B5EF4-FFF2-40B4-BE49-F238E27FC236}">
                <a16:creationId xmlns:a16="http://schemas.microsoft.com/office/drawing/2014/main" id="{1412C473-8E05-794D-83AE-C4123A9C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18138"/>
            <a:ext cx="14398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8403FC-7334-C14D-AF66-6FD258549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33375"/>
            <a:ext cx="727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Healthy Minds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CBCAF-CB6C-4047-B4FD-4768AC6FBD89}"/>
              </a:ext>
            </a:extLst>
          </p:cNvPr>
          <p:cNvSpPr txBox="1"/>
          <p:nvPr/>
        </p:nvSpPr>
        <p:spPr>
          <a:xfrm>
            <a:off x="711200" y="1268413"/>
            <a:ext cx="727392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AA078-DFA0-CE4F-AC28-054705E47B8F}"/>
              </a:ext>
            </a:extLst>
          </p:cNvPr>
          <p:cNvSpPr txBox="1"/>
          <p:nvPr/>
        </p:nvSpPr>
        <p:spPr>
          <a:xfrm>
            <a:off x="449263" y="1557338"/>
            <a:ext cx="7777162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Please ensure that your child has a clear water bottle in school.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Each day your child will receive a healthy snack.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Lunch boxes should not include sweets or a fizzy drink.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If you would like your child to continue to have milk in Year 1, please visit the office for a form.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14341" name="Picture 2" descr="L:\L\logo\school logo final2.bmp">
            <a:extLst>
              <a:ext uri="{FF2B5EF4-FFF2-40B4-BE49-F238E27FC236}">
                <a16:creationId xmlns:a16="http://schemas.microsoft.com/office/drawing/2014/main" id="{D2D865E7-7EE4-C24F-B760-4D9A80C7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403850"/>
            <a:ext cx="14398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D1D37-D726-314C-9954-58A81630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33375"/>
            <a:ext cx="727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Communication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33367-14A2-7C4C-BC66-6B291378F8E2}"/>
              </a:ext>
            </a:extLst>
          </p:cNvPr>
          <p:cNvSpPr txBox="1"/>
          <p:nvPr/>
        </p:nvSpPr>
        <p:spPr>
          <a:xfrm>
            <a:off x="711200" y="1268413"/>
            <a:ext cx="727392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8DE32-FF80-374D-9034-B45AF978EAE2}"/>
              </a:ext>
            </a:extLst>
          </p:cNvPr>
          <p:cNvSpPr txBox="1"/>
          <p:nvPr/>
        </p:nvSpPr>
        <p:spPr>
          <a:xfrm>
            <a:off x="473075" y="1892300"/>
            <a:ext cx="7777163" cy="449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Class Dojos for rewards and sanctions.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The School’s website.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School’s Facebook page.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Parent Mail.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Bi-weekly newsletters.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Parent teacher consultations.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Interim reports.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End of year reports.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15365" name="Picture 2" descr="L:\L\logo\school logo final2.bmp">
            <a:extLst>
              <a:ext uri="{FF2B5EF4-FFF2-40B4-BE49-F238E27FC236}">
                <a16:creationId xmlns:a16="http://schemas.microsoft.com/office/drawing/2014/main" id="{D99844DF-9BD4-0C49-A669-BA572884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324475"/>
            <a:ext cx="14398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1FE31-09D5-D446-8CDA-D85EBCC39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33375"/>
            <a:ext cx="727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Attendance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79FFC-83B7-FF4D-BF92-6C3D374012DA}"/>
              </a:ext>
            </a:extLst>
          </p:cNvPr>
          <p:cNvSpPr txBox="1"/>
          <p:nvPr/>
        </p:nvSpPr>
        <p:spPr>
          <a:xfrm>
            <a:off x="711200" y="1268413"/>
            <a:ext cx="727392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2144B-0F4D-1243-895E-C7F49DCFAA5F}"/>
              </a:ext>
            </a:extLst>
          </p:cNvPr>
          <p:cNvSpPr txBox="1"/>
          <p:nvPr/>
        </p:nvSpPr>
        <p:spPr>
          <a:xfrm>
            <a:off x="325438" y="979488"/>
            <a:ext cx="7777162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The School Day begins promptly at 8.50am and ends at 3.15pm.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The gates open to allow access to the school at 8.40am and are closed at 8.50am. Pupils arriving after this time will be recorded as being late.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If your child arrives after 9.20am, this will be recorded as an unauthorised absence.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Attendance of 96%+  is judged to be good. </a:t>
            </a:r>
          </a:p>
        </p:txBody>
      </p:sp>
      <p:pic>
        <p:nvPicPr>
          <p:cNvPr id="16389" name="Picture 2" descr="L:\L\logo\school logo final2.bmp">
            <a:extLst>
              <a:ext uri="{FF2B5EF4-FFF2-40B4-BE49-F238E27FC236}">
                <a16:creationId xmlns:a16="http://schemas.microsoft.com/office/drawing/2014/main" id="{1350F6CD-6948-CA46-AF60-67CF6738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324475"/>
            <a:ext cx="14398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D0D3CC5B-BDE3-7147-8A01-6359A292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60722" r="32562" b="3667"/>
          <a:stretch>
            <a:fillRect/>
          </a:stretch>
        </p:blipFill>
        <p:spPr bwMode="auto">
          <a:xfrm>
            <a:off x="1619250" y="4119563"/>
            <a:ext cx="49085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D83575-43EA-5543-846B-3F44073D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33375"/>
            <a:ext cx="727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Rewards and Sanctions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7223F-6A7C-294C-B455-F319FF699759}"/>
              </a:ext>
            </a:extLst>
          </p:cNvPr>
          <p:cNvSpPr txBox="1"/>
          <p:nvPr/>
        </p:nvSpPr>
        <p:spPr>
          <a:xfrm>
            <a:off x="711200" y="1268413"/>
            <a:ext cx="727392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7E93F-B08B-474F-98ED-706134974F45}"/>
              </a:ext>
            </a:extLst>
          </p:cNvPr>
          <p:cNvSpPr txBox="1"/>
          <p:nvPr/>
        </p:nvSpPr>
        <p:spPr>
          <a:xfrm>
            <a:off x="449263" y="1392238"/>
            <a:ext cx="7777162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Rewards </a:t>
            </a: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Class Dojos – linked to our whole school House System.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200" dirty="0">
                <a:latin typeface="+mn-lt"/>
                <a:cs typeface="+mn-cs"/>
              </a:rPr>
              <a:t>Aiming for Excellence,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200" dirty="0">
                <a:latin typeface="+mn-lt"/>
                <a:cs typeface="+mn-cs"/>
              </a:rPr>
              <a:t>Acts of Kindness,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200" dirty="0">
                <a:latin typeface="+mn-lt"/>
                <a:cs typeface="+mn-cs"/>
              </a:rPr>
              <a:t>Perseverance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Weekly Red Book.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Sanctions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Clear classroom expectations.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200" dirty="0">
                <a:latin typeface="+mn-lt"/>
                <a:cs typeface="+mn-cs"/>
              </a:rPr>
              <a:t>if a child is not following the class and school rules, then they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n-lt"/>
                <a:cs typeface="+mn-cs"/>
              </a:rPr>
              <a:t>      will have a verbal reminder.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200" dirty="0">
                <a:latin typeface="+mn-lt"/>
                <a:cs typeface="+mn-cs"/>
              </a:rPr>
              <a:t>If the behaviour continues they will be given a red dojo.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200" dirty="0">
                <a:latin typeface="+mn-lt"/>
                <a:cs typeface="+mn-cs"/>
              </a:rPr>
              <a:t>2 red </a:t>
            </a:r>
            <a:r>
              <a:rPr lang="en-GB" sz="2200" dirty="0" err="1">
                <a:latin typeface="+mn-lt"/>
                <a:cs typeface="+mn-cs"/>
              </a:rPr>
              <a:t>dojos</a:t>
            </a:r>
            <a:r>
              <a:rPr lang="en-GB" sz="2200" dirty="0">
                <a:latin typeface="+mn-lt"/>
                <a:cs typeface="+mn-cs"/>
              </a:rPr>
              <a:t> in one day will result in a lunch time detention.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Use of lunch time detentions and time out.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n-lt"/>
                <a:cs typeface="+mn-cs"/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12BD76C-D597-1A4A-9A06-A04FB459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25577" r="47858" b="29031"/>
          <a:stretch>
            <a:fillRect/>
          </a:stretch>
        </p:blipFill>
        <p:spPr bwMode="auto">
          <a:xfrm rot="288204">
            <a:off x="7100888" y="2114550"/>
            <a:ext cx="13223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L:\L\logo\school logo final2.bmp">
            <a:extLst>
              <a:ext uri="{FF2B5EF4-FFF2-40B4-BE49-F238E27FC236}">
                <a16:creationId xmlns:a16="http://schemas.microsoft.com/office/drawing/2014/main" id="{DDA6050F-7A01-7B4E-84DE-A6DF3B86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895975"/>
            <a:ext cx="8699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FDD48AF-9DF7-C146-9635-F21DD72A8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GB" altLang="en-US" b="1"/>
              <a:t>Thank you for joining us this afternoon. We look forward to working with you in supporting your child’s learning.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en-GB" altLang="en-US" b="1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GB" altLang="en-US" b="1"/>
              <a:t>Are there any questions?</a:t>
            </a:r>
          </a:p>
        </p:txBody>
      </p:sp>
      <p:pic>
        <p:nvPicPr>
          <p:cNvPr id="18435" name="Picture 2" descr="L:\L\logo\school logo final2.bmp">
            <a:extLst>
              <a:ext uri="{FF2B5EF4-FFF2-40B4-BE49-F238E27FC236}">
                <a16:creationId xmlns:a16="http://schemas.microsoft.com/office/drawing/2014/main" id="{A7BBC8CB-10C9-F045-AD3E-B12DF593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644900"/>
            <a:ext cx="26765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59CA-ACF7-0440-9865-F911F712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24A7D22-C3EA-0446-A347-7A669EF63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2090-1FE9-DC4D-BF94-D1AC6DCE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3445F5F-CEEE-854F-B039-66267DFC7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05FDA9-2594-D744-8EF2-30C66D9E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4882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Year One Team</a:t>
            </a:r>
          </a:p>
          <a:p>
            <a:pPr algn="ctr" eaLnBrk="1" hangingPunct="1"/>
            <a:endParaRPr lang="en-GB" altLang="en-US" sz="3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Class Teachers</a:t>
            </a:r>
          </a:p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Mrs Gabb</a:t>
            </a:r>
          </a:p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Mrs Leeper</a:t>
            </a:r>
          </a:p>
          <a:p>
            <a:pPr algn="ctr" eaLnBrk="1" hangingPunct="1"/>
            <a:endParaRPr lang="en-GB" altLang="en-US" sz="3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Teaching Assistants </a:t>
            </a:r>
          </a:p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Mrs Osborne</a:t>
            </a:r>
          </a:p>
          <a:p>
            <a:pPr algn="ctr" eaLnBrk="1" hangingPunct="1"/>
            <a:endParaRPr lang="en-GB" altLang="en-US" sz="36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2" descr="L:\L\logo\school logo final2.bmp">
            <a:extLst>
              <a:ext uri="{FF2B5EF4-FFF2-40B4-BE49-F238E27FC236}">
                <a16:creationId xmlns:a16="http://schemas.microsoft.com/office/drawing/2014/main" id="{7B15363C-8BEE-2C40-B24D-7BF52EDE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29188"/>
            <a:ext cx="19050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7DA65-9A81-424D-911C-4B5FA87F4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3375"/>
            <a:ext cx="7272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Year One’s Keys to Success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7512A7-41D5-9B40-AD1D-CE7B03DEF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3356" r="10728" b="11475"/>
          <a:stretch>
            <a:fillRect/>
          </a:stretch>
        </p:blipFill>
        <p:spPr bwMode="auto">
          <a:xfrm>
            <a:off x="250825" y="952500"/>
            <a:ext cx="7978775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FEDC058B-9A3E-804F-95E7-9EC320B32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3375"/>
            <a:ext cx="7272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Year One’s Keys to Success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E0FD0-DE14-0049-950A-ABCE7495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3933" r="18324" b="27855"/>
          <a:stretch>
            <a:fillRect/>
          </a:stretch>
        </p:blipFill>
        <p:spPr bwMode="auto">
          <a:xfrm>
            <a:off x="250825" y="908050"/>
            <a:ext cx="7964488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8AC0-B932-B14C-A56C-00FDC245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/>
              <a:t>Reading Bookmarks</a:t>
            </a:r>
          </a:p>
        </p:txBody>
      </p:sp>
      <p:pic>
        <p:nvPicPr>
          <p:cNvPr id="6147" name="Picture 2" descr="L:\L\logo\school logo final2.bmp">
            <a:extLst>
              <a:ext uri="{FF2B5EF4-FFF2-40B4-BE49-F238E27FC236}">
                <a16:creationId xmlns:a16="http://schemas.microsoft.com/office/drawing/2014/main" id="{6257472D-C1B9-7641-9CEE-FE60C257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26013"/>
            <a:ext cx="1905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1090D-D170-A443-AB39-6CD8DA49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8" t="12935" r="38741" b="35240"/>
          <a:stretch>
            <a:fillRect/>
          </a:stretch>
        </p:blipFill>
        <p:spPr bwMode="auto">
          <a:xfrm>
            <a:off x="2479675" y="1484313"/>
            <a:ext cx="3090863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3F3D05-EA09-F446-A7E9-E195E0A7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3375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Year</a:t>
            </a:r>
            <a:r>
              <a:rPr lang="en-GB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One’s</a:t>
            </a:r>
            <a:r>
              <a:rPr lang="en-GB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Curriculum</a:t>
            </a:r>
          </a:p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2019 - 2020 </a:t>
            </a:r>
          </a:p>
        </p:txBody>
      </p:sp>
      <p:pic>
        <p:nvPicPr>
          <p:cNvPr id="7171" name="Picture 2" descr="L:\L\logo\school logo final2.bmp">
            <a:extLst>
              <a:ext uri="{FF2B5EF4-FFF2-40B4-BE49-F238E27FC236}">
                <a16:creationId xmlns:a16="http://schemas.microsoft.com/office/drawing/2014/main" id="{03089482-0344-2242-93F3-5DEBB5E5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83188"/>
            <a:ext cx="1546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957DBD6F-A1CC-6A4C-91F6-92447A6E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817245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D0C37BE6-3B2C-474F-92BE-CA507FBA4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3375"/>
            <a:ext cx="7272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Autumn Term </a:t>
            </a:r>
          </a:p>
        </p:txBody>
      </p:sp>
      <p:sp>
        <p:nvSpPr>
          <p:cNvPr id="8195" name="Oval 4">
            <a:extLst>
              <a:ext uri="{FF2B5EF4-FFF2-40B4-BE49-F238E27FC236}">
                <a16:creationId xmlns:a16="http://schemas.microsoft.com/office/drawing/2014/main" id="{B9C2AF2D-0383-A44B-A867-2AE2B36F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2952750"/>
            <a:ext cx="3744913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Comic Sans MS" panose="030F0902030302020204" pitchFamily="66" charset="0"/>
              </a:rPr>
              <a:t>What does it mean to be </a:t>
            </a:r>
          </a:p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Comic Sans MS" panose="030F0902030302020204" pitchFamily="66" charset="0"/>
              </a:rPr>
              <a:t>me?</a:t>
            </a:r>
          </a:p>
        </p:txBody>
      </p:sp>
      <p:sp>
        <p:nvSpPr>
          <p:cNvPr id="8196" name="Line 6">
            <a:extLst>
              <a:ext uri="{FF2B5EF4-FFF2-40B4-BE49-F238E27FC236}">
                <a16:creationId xmlns:a16="http://schemas.microsoft.com/office/drawing/2014/main" id="{C21D1D6F-CB18-2646-9776-907A6D9088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3788" y="4068763"/>
            <a:ext cx="1214437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Oval 7">
            <a:extLst>
              <a:ext uri="{FF2B5EF4-FFF2-40B4-BE49-F238E27FC236}">
                <a16:creationId xmlns:a16="http://schemas.microsoft.com/office/drawing/2014/main" id="{75B07930-3A81-C941-83E5-6FF10459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465638"/>
            <a:ext cx="20875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8198" name="Oval 8">
            <a:extLst>
              <a:ext uri="{FF2B5EF4-FFF2-40B4-BE49-F238E27FC236}">
                <a16:creationId xmlns:a16="http://schemas.microsoft.com/office/drawing/2014/main" id="{C3140976-157C-314B-A53A-8029889E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4392613"/>
            <a:ext cx="20875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8199" name="Oval 9">
            <a:extLst>
              <a:ext uri="{FF2B5EF4-FFF2-40B4-BE49-F238E27FC236}">
                <a16:creationId xmlns:a16="http://schemas.microsoft.com/office/drawing/2014/main" id="{A50D4ABF-B39E-0442-9672-8202D7040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2016125"/>
            <a:ext cx="20875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8200" name="Oval 10">
            <a:extLst>
              <a:ext uri="{FF2B5EF4-FFF2-40B4-BE49-F238E27FC236}">
                <a16:creationId xmlns:a16="http://schemas.microsoft.com/office/drawing/2014/main" id="{7F34CD5A-4EAC-FA44-962C-1D15300CC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2016125"/>
            <a:ext cx="20875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8201" name="Line 11">
            <a:extLst>
              <a:ext uri="{FF2B5EF4-FFF2-40B4-BE49-F238E27FC236}">
                <a16:creationId xmlns:a16="http://schemas.microsoft.com/office/drawing/2014/main" id="{2A826A1D-9102-D448-961E-BE7A9325E4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3788" y="2451100"/>
            <a:ext cx="1143000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2">
            <a:extLst>
              <a:ext uri="{FF2B5EF4-FFF2-40B4-BE49-F238E27FC236}">
                <a16:creationId xmlns:a16="http://schemas.microsoft.com/office/drawing/2014/main" id="{14155D68-D729-A746-9445-55FD55B64F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2517775"/>
            <a:ext cx="16430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3">
            <a:extLst>
              <a:ext uri="{FF2B5EF4-FFF2-40B4-BE49-F238E27FC236}">
                <a16:creationId xmlns:a16="http://schemas.microsoft.com/office/drawing/2014/main" id="{C60E41C2-5A40-E241-886A-AEF26CD45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038" y="3963988"/>
            <a:ext cx="1357312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4">
            <a:extLst>
              <a:ext uri="{FF2B5EF4-FFF2-40B4-BE49-F238E27FC236}">
                <a16:creationId xmlns:a16="http://schemas.microsoft.com/office/drawing/2014/main" id="{8CA6A048-042F-1E45-8B8F-EA11E21C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22475"/>
            <a:ext cx="1368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chemeClr val="bg1"/>
                </a:solidFill>
                <a:latin typeface="Calibri" panose="020F0502020204030204" pitchFamily="34" charset="0"/>
              </a:rPr>
              <a:t>History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269F9F16-173E-1842-B14B-26366072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4513263"/>
            <a:ext cx="1368425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  <a:cs typeface="+mn-cs"/>
              </a:rPr>
              <a:t> Music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8C3BECFB-E62F-AF4F-AA93-672F5CFF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2041525"/>
            <a:ext cx="1368425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  <a:cs typeface="+mn-cs"/>
              </a:rPr>
              <a:t>D&amp;T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0944D060-021A-5E4A-9CCB-FEE9EFD6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4441825"/>
            <a:ext cx="1368425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  <a:cs typeface="+mn-cs"/>
              </a:rPr>
              <a:t>Art</a:t>
            </a:r>
          </a:p>
        </p:txBody>
      </p:sp>
      <p:sp>
        <p:nvSpPr>
          <p:cNvPr id="8208" name="Line 18">
            <a:extLst>
              <a:ext uri="{FF2B5EF4-FFF2-40B4-BE49-F238E27FC236}">
                <a16:creationId xmlns:a16="http://schemas.microsoft.com/office/drawing/2014/main" id="{1430BB0D-9F38-2040-9DF5-B12AB11F90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4038" y="22320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9">
            <a:extLst>
              <a:ext uri="{FF2B5EF4-FFF2-40B4-BE49-F238E27FC236}">
                <a16:creationId xmlns:a16="http://schemas.microsoft.com/office/drawing/2014/main" id="{236CFE8E-2AD4-B44E-8549-0F8720DA1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8" y="41052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Oval 20">
            <a:extLst>
              <a:ext uri="{FF2B5EF4-FFF2-40B4-BE49-F238E27FC236}">
                <a16:creationId xmlns:a16="http://schemas.microsoft.com/office/drawing/2014/main" id="{607774B3-6A1F-7B45-9D8B-E924D2BD8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4752975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8211" name="Oval 21">
            <a:extLst>
              <a:ext uri="{FF2B5EF4-FFF2-40B4-BE49-F238E27FC236}">
                <a16:creationId xmlns:a16="http://schemas.microsoft.com/office/drawing/2014/main" id="{85A88C1F-66D5-2E47-8AEF-05336333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512888"/>
            <a:ext cx="20161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1CC2A0F8-9A8A-5444-84CC-97B52012D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1657350"/>
            <a:ext cx="989013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  <a:cs typeface="+mn-cs"/>
              </a:rPr>
              <a:t>English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9A14700B-FA3C-0040-9634-C680795E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4945063"/>
            <a:ext cx="1444625" cy="4302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  <a:cs typeface="+mn-cs"/>
              </a:rPr>
              <a:t>Computing</a:t>
            </a:r>
          </a:p>
        </p:txBody>
      </p:sp>
      <p:sp>
        <p:nvSpPr>
          <p:cNvPr id="8214" name="Oval 24">
            <a:extLst>
              <a:ext uri="{FF2B5EF4-FFF2-40B4-BE49-F238E27FC236}">
                <a16:creationId xmlns:a16="http://schemas.microsoft.com/office/drawing/2014/main" id="{62D6ADEF-3353-4347-B6D3-E5A3C00F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41675"/>
            <a:ext cx="19510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8215" name="Line 25">
            <a:extLst>
              <a:ext uri="{FF2B5EF4-FFF2-40B4-BE49-F238E27FC236}">
                <a16:creationId xmlns:a16="http://schemas.microsoft.com/office/drawing/2014/main" id="{E71448E5-C7D0-774D-B422-88AA1A354B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65338" y="3511550"/>
            <a:ext cx="3413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B92370BF-1250-B642-B819-A1CE2EB9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3236913"/>
            <a:ext cx="143033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  <a:cs typeface="+mn-cs"/>
              </a:rPr>
              <a:t>Geography</a:t>
            </a:r>
          </a:p>
        </p:txBody>
      </p:sp>
      <p:sp>
        <p:nvSpPr>
          <p:cNvPr id="8217" name="Oval 28">
            <a:extLst>
              <a:ext uri="{FF2B5EF4-FFF2-40B4-BE49-F238E27FC236}">
                <a16:creationId xmlns:a16="http://schemas.microsoft.com/office/drawing/2014/main" id="{CA3F14A2-00F0-E942-8775-2C1E9934F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3168650"/>
            <a:ext cx="18716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46907FD1-E164-4E40-8684-0501A0ECD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3205163"/>
            <a:ext cx="909637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  <a:cs typeface="+mn-cs"/>
              </a:rPr>
              <a:t>Maths</a:t>
            </a:r>
          </a:p>
        </p:txBody>
      </p:sp>
      <p:sp>
        <p:nvSpPr>
          <p:cNvPr id="8219" name="Line 29">
            <a:extLst>
              <a:ext uri="{FF2B5EF4-FFF2-40B4-BE49-F238E27FC236}">
                <a16:creationId xmlns:a16="http://schemas.microsoft.com/office/drawing/2014/main" id="{3704EE76-473A-1047-8F41-55AB41FF30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53150" y="3451225"/>
            <a:ext cx="30003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847B51-E78C-7C41-B376-092B65946C12}"/>
              </a:ext>
            </a:extLst>
          </p:cNvPr>
          <p:cNvCxnSpPr/>
          <p:nvPr/>
        </p:nvCxnSpPr>
        <p:spPr>
          <a:xfrm>
            <a:off x="5148263" y="4105275"/>
            <a:ext cx="1303337" cy="127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1" name="Oval 8">
            <a:extLst>
              <a:ext uri="{FF2B5EF4-FFF2-40B4-BE49-F238E27FC236}">
                <a16:creationId xmlns:a16="http://schemas.microsoft.com/office/drawing/2014/main" id="{35D826CE-BA67-C540-B00E-878F09FB5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5434013"/>
            <a:ext cx="20875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6BE4A7-D226-7D41-A644-AE709AB02D5E}"/>
              </a:ext>
            </a:extLst>
          </p:cNvPr>
          <p:cNvCxnSpPr/>
          <p:nvPr/>
        </p:nvCxnSpPr>
        <p:spPr>
          <a:xfrm flipH="1">
            <a:off x="2808288" y="4105275"/>
            <a:ext cx="1081087" cy="128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Oval 8">
            <a:extLst>
              <a:ext uri="{FF2B5EF4-FFF2-40B4-BE49-F238E27FC236}">
                <a16:creationId xmlns:a16="http://schemas.microsoft.com/office/drawing/2014/main" id="{55DE527F-B8B9-7940-BEE2-5EA2CDC1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5408613"/>
            <a:ext cx="20875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8224" name="Rectangle 37">
            <a:extLst>
              <a:ext uri="{FF2B5EF4-FFF2-40B4-BE49-F238E27FC236}">
                <a16:creationId xmlns:a16="http://schemas.microsoft.com/office/drawing/2014/main" id="{60E7CBAB-3305-3045-BBE7-86269E6D8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505450"/>
            <a:ext cx="788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Calibri" panose="020F0502020204030204" pitchFamily="34" charset="0"/>
              </a:rPr>
              <a:t>PSHCE</a:t>
            </a:r>
          </a:p>
        </p:txBody>
      </p:sp>
      <p:sp>
        <p:nvSpPr>
          <p:cNvPr id="8225" name="Rectangle 38">
            <a:extLst>
              <a:ext uri="{FF2B5EF4-FFF2-40B4-BE49-F238E27FC236}">
                <a16:creationId xmlns:a16="http://schemas.microsoft.com/office/drawing/2014/main" id="{AC54CEEB-65C6-7B49-B7BA-F4290DC4A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5470525"/>
            <a:ext cx="547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Calibri" panose="020F0502020204030204" pitchFamily="34" charset="0"/>
              </a:rPr>
              <a:t>R.E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E94883-CB48-BA44-A968-F8271D165A93}"/>
              </a:ext>
            </a:extLst>
          </p:cNvPr>
          <p:cNvCxnSpPr/>
          <p:nvPr/>
        </p:nvCxnSpPr>
        <p:spPr>
          <a:xfrm flipV="1">
            <a:off x="5148263" y="1512888"/>
            <a:ext cx="1155700" cy="143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7" name="Oval 9">
            <a:extLst>
              <a:ext uri="{FF2B5EF4-FFF2-40B4-BE49-F238E27FC236}">
                <a16:creationId xmlns:a16="http://schemas.microsoft.com/office/drawing/2014/main" id="{DB4DAA61-88A8-F54F-B3FA-82F875D0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1009650"/>
            <a:ext cx="2087563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6624154-CBB9-B149-9DBD-9D59295E9146}"/>
              </a:ext>
            </a:extLst>
          </p:cNvPr>
          <p:cNvCxnSpPr/>
          <p:nvPr/>
        </p:nvCxnSpPr>
        <p:spPr>
          <a:xfrm flipH="1" flipV="1">
            <a:off x="2363788" y="1512888"/>
            <a:ext cx="1423987" cy="143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9" name="Oval 9">
            <a:extLst>
              <a:ext uri="{FF2B5EF4-FFF2-40B4-BE49-F238E27FC236}">
                <a16:creationId xmlns:a16="http://schemas.microsoft.com/office/drawing/2014/main" id="{AE645725-4DB2-EA4E-B39A-D5D38A7E6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00965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omic Sans MS" panose="030F0902030302020204" pitchFamily="66" charset="0"/>
            </a:endParaRPr>
          </a:p>
        </p:txBody>
      </p:sp>
      <p:sp>
        <p:nvSpPr>
          <p:cNvPr id="8230" name="Rectangle 45">
            <a:extLst>
              <a:ext uri="{FF2B5EF4-FFF2-40B4-BE49-F238E27FC236}">
                <a16:creationId xmlns:a16="http://schemas.microsoft.com/office/drawing/2014/main" id="{EA6783D1-B0B1-564D-AF03-43F5AE95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077913"/>
            <a:ext cx="846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>
                <a:solidFill>
                  <a:schemeClr val="bg1"/>
                </a:solidFill>
                <a:latin typeface="Calibri" panose="020F0502020204030204" pitchFamily="34" charset="0"/>
              </a:rPr>
              <a:t>Trips</a:t>
            </a:r>
          </a:p>
        </p:txBody>
      </p:sp>
      <p:sp>
        <p:nvSpPr>
          <p:cNvPr id="8231" name="Rectangle 46">
            <a:extLst>
              <a:ext uri="{FF2B5EF4-FFF2-40B4-BE49-F238E27FC236}">
                <a16:creationId xmlns:a16="http://schemas.microsoft.com/office/drawing/2014/main" id="{B3BBEB8F-B2D3-8847-A0D0-B06AFFCB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1046163"/>
            <a:ext cx="1027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Calibri" panose="020F0502020204030204" pitchFamily="34" charset="0"/>
              </a:rPr>
              <a:t>Visitors</a:t>
            </a:r>
          </a:p>
        </p:txBody>
      </p:sp>
      <p:pic>
        <p:nvPicPr>
          <p:cNvPr id="8232" name="Picture 2" descr="L:\L\logo\school logo final2.bmp">
            <a:extLst>
              <a:ext uri="{FF2B5EF4-FFF2-40B4-BE49-F238E27FC236}">
                <a16:creationId xmlns:a16="http://schemas.microsoft.com/office/drawing/2014/main" id="{54F4756F-91AD-0D40-8C2B-F62F5212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864225"/>
            <a:ext cx="9525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FA37FC9A-A8A2-E04A-B215-71E015428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0350"/>
            <a:ext cx="7273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Outdoor Learning </a:t>
            </a:r>
          </a:p>
          <a:p>
            <a:pPr algn="ctr" eaLnBrk="1" hangingPunct="1"/>
            <a:endParaRPr lang="en-GB" altLang="en-US" sz="3600" b="1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219" name="Picture 2" descr="L:\L\logo\school logo final2.bmp">
            <a:extLst>
              <a:ext uri="{FF2B5EF4-FFF2-40B4-BE49-F238E27FC236}">
                <a16:creationId xmlns:a16="http://schemas.microsoft.com/office/drawing/2014/main" id="{5478D626-1668-D947-8EEC-462072E7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913313"/>
            <a:ext cx="19050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E9A4D-7433-7143-A4C4-06F0AEEECCEF}"/>
              </a:ext>
            </a:extLst>
          </p:cNvPr>
          <p:cNvSpPr txBox="1"/>
          <p:nvPr/>
        </p:nvSpPr>
        <p:spPr>
          <a:xfrm>
            <a:off x="711200" y="982663"/>
            <a:ext cx="7273925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Once a half term, pupils will take part in outdoor learning activities,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For these activities pupils will need to have a change of clothes: long trousers, long sleeve tops and a change of footwear.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For the Autumn Term, our sessions will be 17</a:t>
            </a:r>
            <a:r>
              <a:rPr lang="en-GB" sz="2000" baseline="30000" dirty="0">
                <a:latin typeface="+mn-lt"/>
                <a:cs typeface="+mn-cs"/>
              </a:rPr>
              <a:t>th</a:t>
            </a:r>
            <a:r>
              <a:rPr lang="en-GB" sz="2000" dirty="0">
                <a:latin typeface="+mn-lt"/>
                <a:cs typeface="+mn-cs"/>
              </a:rPr>
              <a:t> October and 19</a:t>
            </a:r>
            <a:r>
              <a:rPr lang="en-GB" sz="2000" baseline="30000" dirty="0">
                <a:latin typeface="+mn-lt"/>
                <a:cs typeface="+mn-cs"/>
              </a:rPr>
              <a:t>th</a:t>
            </a:r>
            <a:r>
              <a:rPr lang="en-GB" sz="2000" dirty="0">
                <a:latin typeface="+mn-lt"/>
                <a:cs typeface="+mn-cs"/>
              </a:rPr>
              <a:t> December.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9221" name="Picture 5" descr="L:\P\PHOTOS\2018 19\EYFS Outdoor Pond Area 13.02.19\IMG_0596.JPG">
            <a:extLst>
              <a:ext uri="{FF2B5EF4-FFF2-40B4-BE49-F238E27FC236}">
                <a16:creationId xmlns:a16="http://schemas.microsoft.com/office/drawing/2014/main" id="{04A2E165-A5F6-F34C-A0F7-8B40DC09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9" r="6651" b="7581"/>
          <a:stretch>
            <a:fillRect/>
          </a:stretch>
        </p:blipFill>
        <p:spPr bwMode="auto">
          <a:xfrm>
            <a:off x="2627313" y="3716338"/>
            <a:ext cx="32654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AF5C7-2A15-644A-90F0-12D8C773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33375"/>
            <a:ext cx="727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tx2"/>
                </a:solidFill>
                <a:latin typeface="Calibri" panose="020F0502020204030204" pitchFamily="34" charset="0"/>
              </a:rPr>
              <a:t>Giving your child an advantage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BD27B-D9AA-6448-86B3-40150E4F0B1C}"/>
              </a:ext>
            </a:extLst>
          </p:cNvPr>
          <p:cNvSpPr txBox="1"/>
          <p:nvPr/>
        </p:nvSpPr>
        <p:spPr>
          <a:xfrm>
            <a:off x="711200" y="982663"/>
            <a:ext cx="7273925" cy="6678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cs typeface="+mn-cs"/>
              </a:rPr>
              <a:t>Reading</a:t>
            </a:r>
            <a:r>
              <a:rPr lang="en-GB" sz="2000" b="1" dirty="0">
                <a:latin typeface="+mn-lt"/>
                <a:cs typeface="+mn-cs"/>
              </a:rPr>
              <a:t>:</a:t>
            </a:r>
            <a:endParaRPr lang="en-GB" sz="16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Support your child’s fluency, stamina and understanding by listening to them read for at least 10 minutes a day. Please use your child’s book mark to deepen their understanding.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Please complete your child’s reading record so we know that they have read and what they are reading.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Remember that if your child reads at least 5 times a week they will be entered into our half termly raffle draw.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Children change their own reading books when they arrive at school in the morning.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cs typeface="+mn-cs"/>
              </a:rPr>
              <a:t>Maths: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Support your child in learning their number bonds up to and including 20.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Learning to tell the time.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Weighing out ingredients when cooking.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Working with money.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10244" name="Picture 2" descr="L:\L\logo\school logo final2.bmp">
            <a:extLst>
              <a:ext uri="{FF2B5EF4-FFF2-40B4-BE49-F238E27FC236}">
                <a16:creationId xmlns:a16="http://schemas.microsoft.com/office/drawing/2014/main" id="{FBFB4501-134B-0A46-8F9F-BAF11351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11788"/>
            <a:ext cx="14398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9F24DD65-7DAF-1F44-97BE-31AE47273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5" t="13829" r="3488" b="41660"/>
          <a:stretch>
            <a:fillRect/>
          </a:stretch>
        </p:blipFill>
        <p:spPr bwMode="auto">
          <a:xfrm rot="271944">
            <a:off x="6616700" y="5091113"/>
            <a:ext cx="17208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1080</TotalTime>
  <Words>876</Words>
  <Application>Microsoft Macintosh PowerPoint</Application>
  <PresentationFormat>On-screen Show (4:3)</PresentationFormat>
  <Paragraphs>192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Calibri</vt:lpstr>
      <vt:lpstr>Comic Sans MS</vt:lpstr>
      <vt:lpstr>Adjacency</vt:lpstr>
      <vt:lpstr>PowerPoint Presentation</vt:lpstr>
      <vt:lpstr>PowerPoint Presentation</vt:lpstr>
      <vt:lpstr>PowerPoint Presentation</vt:lpstr>
      <vt:lpstr>PowerPoint Presentation</vt:lpstr>
      <vt:lpstr>Reading Bookmarks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Goodwin</dc:creator>
  <cp:lastModifiedBy>Sam Osman</cp:lastModifiedBy>
  <cp:revision>45</cp:revision>
  <cp:lastPrinted>2016-09-06T08:23:07Z</cp:lastPrinted>
  <dcterms:created xsi:type="dcterms:W3CDTF">2016-09-05T20:03:37Z</dcterms:created>
  <dcterms:modified xsi:type="dcterms:W3CDTF">2020-04-17T13:25:16Z</dcterms:modified>
</cp:coreProperties>
</file>