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256" r:id="rId2"/>
    <p:sldId id="258" r:id="rId3"/>
    <p:sldId id="262" r:id="rId4"/>
    <p:sldId id="260" r:id="rId5"/>
    <p:sldId id="261" r:id="rId6"/>
    <p:sldId id="257" r:id="rId7"/>
    <p:sldId id="259" r:id="rId8"/>
    <p:sldId id="263" r:id="rId9"/>
    <p:sldId id="264" r:id="rId10"/>
    <p:sldId id="265" r:id="rId11"/>
    <p:sldId id="266" r:id="rId12"/>
    <p:sldId id="267" r:id="rId13"/>
    <p:sldId id="268" r:id="rId14"/>
    <p:sldId id="269" r:id="rId15"/>
    <p:sldId id="282" r:id="rId16"/>
    <p:sldId id="283" r:id="rId17"/>
    <p:sldId id="270" r:id="rId18"/>
    <p:sldId id="284" r:id="rId19"/>
    <p:sldId id="271" r:id="rId20"/>
    <p:sldId id="272" r:id="rId21"/>
    <p:sldId id="273" r:id="rId22"/>
    <p:sldId id="274" r:id="rId23"/>
    <p:sldId id="275" r:id="rId24"/>
    <p:sldId id="289" r:id="rId25"/>
    <p:sldId id="281" r:id="rId26"/>
    <p:sldId id="276" r:id="rId27"/>
    <p:sldId id="277" r:id="rId28"/>
    <p:sldId id="278" r:id="rId29"/>
    <p:sldId id="279" r:id="rId30"/>
    <p:sldId id="280" r:id="rId31"/>
    <p:sldId id="286" r:id="rId32"/>
    <p:sldId id="291" r:id="rId33"/>
    <p:sldId id="292" r:id="rId34"/>
    <p:sldId id="288" r:id="rId35"/>
    <p:sldId id="28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36" d="100"/>
          <a:sy n="36" d="100"/>
        </p:scale>
        <p:origin x="-96" y="-720"/>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2481B5-F50A-48C8-B1EA-2A1D7AC9D902}" type="datetimeFigureOut">
              <a:rPr lang="en-US" smtClean="0"/>
              <a:pPr/>
              <a:t>9/26/2018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8956E8-D4DE-44D5-BE06-B80E07E60F69}" type="slidenum">
              <a:rPr lang="en-US" smtClean="0"/>
              <a:pPr/>
              <a:t>‹#›</a:t>
            </a:fld>
            <a:endParaRPr lang="en-US"/>
          </a:p>
        </p:txBody>
      </p:sp>
    </p:spTree>
    <p:extLst>
      <p:ext uri="{BB962C8B-B14F-4D97-AF65-F5344CB8AC3E}">
        <p14:creationId xmlns:p14="http://schemas.microsoft.com/office/powerpoint/2010/main" xmlns="" val="613905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8956E8-D4DE-44D5-BE06-B80E07E60F69}" type="slidenum">
              <a:rPr lang="en-US" smtClean="0"/>
              <a:pPr/>
              <a:t>30</a:t>
            </a:fld>
            <a:endParaRPr lang="en-US"/>
          </a:p>
        </p:txBody>
      </p:sp>
    </p:spTree>
    <p:extLst>
      <p:ext uri="{BB962C8B-B14F-4D97-AF65-F5344CB8AC3E}">
        <p14:creationId xmlns:p14="http://schemas.microsoft.com/office/powerpoint/2010/main" xmlns="" val="2956612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DD13AFC3-40E4-495A-B57A-3EF005EFB04E}" type="datetimeFigureOut">
              <a:rPr lang="en-US" smtClean="0"/>
              <a:pPr/>
              <a:t>9/26/2018</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484E570D-1C1E-49FA-B525-889319239F8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D13AFC3-40E4-495A-B57A-3EF005EFB04E}" type="datetimeFigureOut">
              <a:rPr lang="en-US" smtClean="0"/>
              <a:pPr/>
              <a:t>9/26/2018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84E570D-1C1E-49FA-B525-889319239F8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D13AFC3-40E4-495A-B57A-3EF005EFB04E}" type="datetimeFigureOut">
              <a:rPr lang="en-US" smtClean="0"/>
              <a:pPr/>
              <a:t>9/26/2018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84E570D-1C1E-49FA-B525-889319239F8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D13AFC3-40E4-495A-B57A-3EF005EFB04E}" type="datetimeFigureOut">
              <a:rPr lang="en-US" smtClean="0"/>
              <a:pPr/>
              <a:t>9/26/2018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84E570D-1C1E-49FA-B525-889319239F84}"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DD13AFC3-40E4-495A-B57A-3EF005EFB04E}" type="datetimeFigureOut">
              <a:rPr lang="en-US" smtClean="0"/>
              <a:pPr/>
              <a:t>9/26/2018</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484E570D-1C1E-49FA-B525-889319239F84}"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D13AFC3-40E4-495A-B57A-3EF005EFB04E}" type="datetimeFigureOut">
              <a:rPr lang="en-US" smtClean="0"/>
              <a:pPr/>
              <a:t>9/26/2018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484E570D-1C1E-49FA-B525-889319239F84}"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D13AFC3-40E4-495A-B57A-3EF005EFB04E}" type="datetimeFigureOut">
              <a:rPr lang="en-US" smtClean="0"/>
              <a:pPr/>
              <a:t>9/26/2018</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484E570D-1C1E-49FA-B525-889319239F8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DD13AFC3-40E4-495A-B57A-3EF005EFB04E}" type="datetimeFigureOut">
              <a:rPr lang="en-US" smtClean="0"/>
              <a:pPr/>
              <a:t>9/26/2018</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484E570D-1C1E-49FA-B525-889319239F84}"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DD13AFC3-40E4-495A-B57A-3EF005EFB04E}" type="datetimeFigureOut">
              <a:rPr lang="en-US" smtClean="0"/>
              <a:pPr/>
              <a:t>9/26/2018</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484E570D-1C1E-49FA-B525-889319239F8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DD13AFC3-40E4-495A-B57A-3EF005EFB04E}" type="datetimeFigureOut">
              <a:rPr lang="en-US" smtClean="0"/>
              <a:pPr/>
              <a:t>9/26/2018</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484E570D-1C1E-49FA-B525-889319239F84}"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DD13AFC3-40E4-495A-B57A-3EF005EFB04E}" type="datetimeFigureOut">
              <a:rPr lang="en-US" smtClean="0"/>
              <a:pPr/>
              <a:t>9/26/2018</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484E570D-1C1E-49FA-B525-889319239F84}"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D13AFC3-40E4-495A-B57A-3EF005EFB04E}" type="datetimeFigureOut">
              <a:rPr lang="en-US" smtClean="0"/>
              <a:pPr/>
              <a:t>9/26/2018</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484E570D-1C1E-49FA-B525-889319239F8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mindsetworks.com/parents/growth-mindset-parenting"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upload.wikimedia.org/wikipedia/commons/d/d2/Lionel_Messi_Player_of_the_Year_2011.jp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7604" y="3657718"/>
            <a:ext cx="6400800" cy="2112640"/>
          </a:xfrm>
        </p:spPr>
        <p:txBody>
          <a:bodyPr>
            <a:normAutofit/>
          </a:bodyPr>
          <a:lstStyle/>
          <a:p>
            <a:pPr algn="ctr"/>
            <a:r>
              <a:rPr lang="en-GB" sz="4400" b="1" dirty="0" smtClean="0">
                <a:solidFill>
                  <a:schemeClr val="accent5"/>
                </a:solidFill>
              </a:rPr>
              <a:t>Growth </a:t>
            </a:r>
            <a:r>
              <a:rPr lang="en-GB" sz="4400" b="1" dirty="0" err="1" smtClean="0">
                <a:solidFill>
                  <a:schemeClr val="accent5"/>
                </a:solidFill>
              </a:rPr>
              <a:t>Mindset</a:t>
            </a:r>
            <a:endParaRPr lang="en-GB" sz="4400" b="1" dirty="0" smtClean="0">
              <a:solidFill>
                <a:schemeClr val="accent5"/>
              </a:solidFill>
            </a:endParaRPr>
          </a:p>
          <a:p>
            <a:pPr algn="ctr"/>
            <a:r>
              <a:rPr lang="en-GB" sz="2000" b="1" dirty="0" smtClean="0">
                <a:solidFill>
                  <a:schemeClr val="accent5"/>
                </a:solidFill>
                <a:latin typeface="Calibri" pitchFamily="34" charset="0"/>
              </a:rPr>
              <a:t>Wednesday 26</a:t>
            </a:r>
            <a:r>
              <a:rPr lang="en-GB" sz="2000" b="1" baseline="30000" dirty="0" smtClean="0">
                <a:solidFill>
                  <a:schemeClr val="accent5"/>
                </a:solidFill>
                <a:latin typeface="Calibri" pitchFamily="34" charset="0"/>
              </a:rPr>
              <a:t>th</a:t>
            </a:r>
            <a:r>
              <a:rPr lang="en-GB" sz="2000" b="1" dirty="0" smtClean="0">
                <a:solidFill>
                  <a:schemeClr val="accent5"/>
                </a:solidFill>
                <a:latin typeface="Calibri" pitchFamily="34" charset="0"/>
              </a:rPr>
              <a:t> September 2018</a:t>
            </a:r>
            <a:endParaRPr lang="en-US" sz="2000" b="1" dirty="0">
              <a:solidFill>
                <a:schemeClr val="accent5"/>
              </a:solidFill>
              <a:latin typeface="Calibri" pitchFamily="34" charset="0"/>
            </a:endParaRPr>
          </a:p>
        </p:txBody>
      </p:sp>
      <p:pic>
        <p:nvPicPr>
          <p:cNvPr id="1026" name="Picture 2" descr="L:\L\logo\school logo final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15816" y="260648"/>
            <a:ext cx="3384376" cy="33970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35968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552" y="548680"/>
            <a:ext cx="8229600" cy="1143000"/>
          </a:xfrm>
        </p:spPr>
        <p:txBody>
          <a:bodyPr>
            <a:normAutofit fontScale="90000"/>
          </a:bodyPr>
          <a:lstStyle/>
          <a:p>
            <a:pPr>
              <a:defRPr/>
            </a:pPr>
            <a:r>
              <a:rPr lang="en-GB" altLang="en-US" sz="3600" dirty="0">
                <a:solidFill>
                  <a:schemeClr val="accent4"/>
                </a:solidFill>
                <a:latin typeface="Calibri" pitchFamily="34" charset="0"/>
                <a:cs typeface="Arial" panose="020B0604020202020204" pitchFamily="34" charset="0"/>
              </a:rPr>
              <a:t>Yesterday’s Theory:</a:t>
            </a:r>
            <a:br>
              <a:rPr lang="en-GB" altLang="en-US" sz="3600" dirty="0">
                <a:solidFill>
                  <a:schemeClr val="accent4"/>
                </a:solidFill>
                <a:latin typeface="Calibri" pitchFamily="34" charset="0"/>
                <a:cs typeface="Arial" panose="020B0604020202020204" pitchFamily="34" charset="0"/>
              </a:rPr>
            </a:br>
            <a:r>
              <a:rPr lang="en-GB" altLang="en-US" sz="3600" dirty="0">
                <a:solidFill>
                  <a:schemeClr val="accent4"/>
                </a:solidFill>
                <a:latin typeface="Calibri" pitchFamily="34" charset="0"/>
                <a:cs typeface="Arial" panose="020B0604020202020204" pitchFamily="34" charset="0"/>
              </a:rPr>
              <a:t>We Are Born with Intelligence</a:t>
            </a:r>
            <a:r>
              <a:rPr lang="en-GB" altLang="en-US" sz="4400" dirty="0">
                <a:cs typeface="Arial" panose="020B0604020202020204" pitchFamily="34" charset="0"/>
              </a:rPr>
              <a:t/>
            </a:r>
            <a:br>
              <a:rPr lang="en-GB" altLang="en-US" sz="4400" dirty="0">
                <a:cs typeface="Arial" panose="020B0604020202020204" pitchFamily="34" charset="0"/>
              </a:rPr>
            </a:br>
            <a:endParaRPr lang="en-US" dirty="0"/>
          </a:p>
        </p:txBody>
      </p:sp>
      <p:sp>
        <p:nvSpPr>
          <p:cNvPr id="4" name="Rectangle 3"/>
          <p:cNvSpPr/>
          <p:nvPr/>
        </p:nvSpPr>
        <p:spPr>
          <a:xfrm>
            <a:off x="683568" y="1597730"/>
            <a:ext cx="4572000" cy="4093428"/>
          </a:xfrm>
          <a:prstGeom prst="rect">
            <a:avLst/>
          </a:prstGeom>
        </p:spPr>
        <p:txBody>
          <a:bodyPr>
            <a:spAutoFit/>
          </a:bodyPr>
          <a:lstStyle/>
          <a:p>
            <a:r>
              <a:rPr lang="en-GB" altLang="en-US" sz="2000" dirty="0" smtClean="0">
                <a:solidFill>
                  <a:schemeClr val="accent5"/>
                </a:solidFill>
                <a:latin typeface="Calibri" pitchFamily="34" charset="0"/>
                <a:cs typeface="Arial" pitchFamily="34" charset="0"/>
              </a:rPr>
              <a:t>No matter how much you learn or how hard you work,  your intelligence stays the same! </a:t>
            </a:r>
          </a:p>
          <a:p>
            <a:pPr algn="just"/>
            <a:endParaRPr lang="en-GB" altLang="en-US" sz="2000" dirty="0" smtClean="0">
              <a:solidFill>
                <a:schemeClr val="accent5"/>
              </a:solidFill>
              <a:latin typeface="Calibri" pitchFamily="34" charset="0"/>
              <a:cs typeface="Arial" pitchFamily="34" charset="0"/>
            </a:endParaRPr>
          </a:p>
          <a:p>
            <a:pPr algn="just"/>
            <a:r>
              <a:rPr lang="en-GB" altLang="en-US" sz="2000" dirty="0" smtClean="0">
                <a:solidFill>
                  <a:schemeClr val="accent5"/>
                </a:solidFill>
                <a:latin typeface="Calibri" pitchFamily="34" charset="0"/>
                <a:cs typeface="Arial" pitchFamily="34" charset="0"/>
              </a:rPr>
              <a:t>Alfred </a:t>
            </a:r>
            <a:r>
              <a:rPr lang="en-GB" altLang="en-US" sz="2000" dirty="0" err="1" smtClean="0">
                <a:solidFill>
                  <a:schemeClr val="accent5"/>
                </a:solidFill>
                <a:latin typeface="Calibri" pitchFamily="34" charset="0"/>
                <a:cs typeface="Arial" pitchFamily="34" charset="0"/>
              </a:rPr>
              <a:t>Binet</a:t>
            </a:r>
            <a:r>
              <a:rPr lang="en-GB" altLang="en-US" sz="2000" dirty="0" smtClean="0">
                <a:solidFill>
                  <a:schemeClr val="accent5"/>
                </a:solidFill>
                <a:latin typeface="Calibri" pitchFamily="34" charset="0"/>
                <a:cs typeface="Arial" pitchFamily="34" charset="0"/>
              </a:rPr>
              <a:t> was a French psychologist who invented the first practical intelligence test, the </a:t>
            </a:r>
            <a:r>
              <a:rPr lang="en-GB" altLang="en-US" sz="2000" dirty="0" err="1" smtClean="0">
                <a:solidFill>
                  <a:schemeClr val="accent5"/>
                </a:solidFill>
                <a:latin typeface="Calibri" pitchFamily="34" charset="0"/>
                <a:cs typeface="Arial" pitchFamily="34" charset="0"/>
              </a:rPr>
              <a:t>Binet</a:t>
            </a:r>
            <a:r>
              <a:rPr lang="en-GB" altLang="en-US" sz="2000" dirty="0" smtClean="0">
                <a:solidFill>
                  <a:schemeClr val="accent5"/>
                </a:solidFill>
                <a:latin typeface="Calibri" pitchFamily="34" charset="0"/>
                <a:cs typeface="Arial" pitchFamily="34" charset="0"/>
              </a:rPr>
              <a:t>-Simon scale.  His main goal was to identify students who needed special help in coping with the school curriculum. </a:t>
            </a:r>
          </a:p>
          <a:p>
            <a:endParaRPr lang="en-GB" altLang="en-US" sz="2000" dirty="0" smtClean="0">
              <a:solidFill>
                <a:schemeClr val="accent5"/>
              </a:solidFill>
              <a:latin typeface="Calibri" pitchFamily="34" charset="0"/>
              <a:cs typeface="Arial" pitchFamily="34" charset="0"/>
            </a:endParaRPr>
          </a:p>
          <a:p>
            <a:r>
              <a:rPr lang="en-GB" altLang="en-US" sz="2000" b="1" dirty="0" smtClean="0">
                <a:solidFill>
                  <a:schemeClr val="accent5"/>
                </a:solidFill>
                <a:latin typeface="Calibri" pitchFamily="34" charset="0"/>
                <a:cs typeface="Arial" pitchFamily="34" charset="0"/>
              </a:rPr>
              <a:t>Right</a:t>
            </a:r>
            <a:r>
              <a:rPr lang="en-GB" altLang="en-US" sz="2000" dirty="0" smtClean="0">
                <a:solidFill>
                  <a:schemeClr val="accent5"/>
                </a:solidFill>
                <a:latin typeface="Calibri" pitchFamily="34" charset="0"/>
                <a:cs typeface="Arial" pitchFamily="34" charset="0"/>
              </a:rPr>
              <a:t>: Albert </a:t>
            </a:r>
            <a:r>
              <a:rPr lang="en-GB" altLang="en-US" sz="2000" dirty="0" err="1" smtClean="0">
                <a:solidFill>
                  <a:schemeClr val="accent5"/>
                </a:solidFill>
                <a:latin typeface="Calibri" pitchFamily="34" charset="0"/>
                <a:cs typeface="Arial" pitchFamily="34" charset="0"/>
              </a:rPr>
              <a:t>Binet</a:t>
            </a:r>
            <a:r>
              <a:rPr lang="en-GB" altLang="en-US" sz="2000" dirty="0" smtClean="0">
                <a:solidFill>
                  <a:schemeClr val="accent5"/>
                </a:solidFill>
                <a:latin typeface="Calibri" pitchFamily="34" charset="0"/>
                <a:cs typeface="Arial" pitchFamily="34" charset="0"/>
              </a:rPr>
              <a:t> (1857-1911) Invented the first useable IQ test. </a:t>
            </a:r>
            <a:endParaRPr lang="en-GB" altLang="en-US" sz="2000" dirty="0">
              <a:solidFill>
                <a:schemeClr val="accent5"/>
              </a:solidFill>
              <a:latin typeface="Calibri" pitchFamily="34" charset="0"/>
              <a:cs typeface="Arial" pitchFamily="34" charset="0"/>
            </a:endParaRPr>
          </a:p>
        </p:txBody>
      </p:sp>
      <p:pic>
        <p:nvPicPr>
          <p:cNvPr id="5" name="Picture 2" descr="L:\L\logo\school logo final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24328" y="5354132"/>
            <a:ext cx="1501890" cy="1507523"/>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940152" y="1592544"/>
            <a:ext cx="2667759" cy="3428071"/>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119410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500"/>
                                        <p:tgtEl>
                                          <p:spTgt spid="4">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501550"/>
            <a:ext cx="8208912" cy="1938992"/>
          </a:xfrm>
          <a:prstGeom prst="rect">
            <a:avLst/>
          </a:prstGeom>
        </p:spPr>
        <p:txBody>
          <a:bodyPr wrap="square">
            <a:spAutoFit/>
          </a:bodyPr>
          <a:lstStyle/>
          <a:p>
            <a:r>
              <a:rPr lang="en-GB" sz="2400" b="1" dirty="0" smtClean="0">
                <a:solidFill>
                  <a:schemeClr val="accent5"/>
                </a:solidFill>
                <a:latin typeface="Calibri" pitchFamily="34" charset="0"/>
              </a:rPr>
              <a:t>Carol S. </a:t>
            </a:r>
            <a:r>
              <a:rPr lang="en-GB" sz="2400" b="1" dirty="0" err="1" smtClean="0">
                <a:solidFill>
                  <a:schemeClr val="accent5"/>
                </a:solidFill>
                <a:latin typeface="Calibri" pitchFamily="34" charset="0"/>
              </a:rPr>
              <a:t>Dweck</a:t>
            </a:r>
            <a:r>
              <a:rPr lang="en-GB" sz="2400" b="1" dirty="0" smtClean="0">
                <a:solidFill>
                  <a:schemeClr val="accent5"/>
                </a:solidFill>
                <a:latin typeface="Calibri" pitchFamily="34" charset="0"/>
              </a:rPr>
              <a:t>, Psychologist</a:t>
            </a:r>
            <a:r>
              <a:rPr lang="en-GB" sz="2400" dirty="0" smtClean="0">
                <a:solidFill>
                  <a:schemeClr val="accent5"/>
                </a:solidFill>
                <a:latin typeface="Calibri" pitchFamily="34" charset="0"/>
              </a:rPr>
              <a:t>:</a:t>
            </a:r>
          </a:p>
          <a:p>
            <a:endParaRPr lang="en-GB" sz="2400" dirty="0" smtClean="0">
              <a:latin typeface="Calibri" pitchFamily="34" charset="0"/>
            </a:endParaRPr>
          </a:p>
          <a:p>
            <a:r>
              <a:rPr lang="en-GB" sz="2400" dirty="0" smtClean="0">
                <a:solidFill>
                  <a:schemeClr val="accent5"/>
                </a:solidFill>
                <a:latin typeface="Calibri" pitchFamily="34" charset="0"/>
              </a:rPr>
              <a:t>‘IQ tests can measure current skills, but nothing can measure someone's potential. It is impossible to tell what people are capable of in the future if they catch fire and apply themselves.’</a:t>
            </a: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7821" t="33779" r="67241" b="18750"/>
          <a:stretch/>
        </p:blipFill>
        <p:spPr bwMode="auto">
          <a:xfrm>
            <a:off x="5141695" y="4221088"/>
            <a:ext cx="2027623" cy="21700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2" descr="L:\L\logo\school logo final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24328" y="5354132"/>
            <a:ext cx="1501890" cy="150752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2" descr="L:\L\logo\school logo final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11386" y="5256405"/>
            <a:ext cx="1501890" cy="1507523"/>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2"/>
          <p:cNvSpPr>
            <a:spLocks noGrp="1"/>
          </p:cNvSpPr>
          <p:nvPr>
            <p:ph type="title"/>
          </p:nvPr>
        </p:nvSpPr>
        <p:spPr>
          <a:xfrm>
            <a:off x="485473" y="358550"/>
            <a:ext cx="8229600" cy="1143000"/>
          </a:xfrm>
        </p:spPr>
        <p:txBody>
          <a:bodyPr>
            <a:normAutofit fontScale="90000"/>
          </a:bodyPr>
          <a:lstStyle/>
          <a:p>
            <a:pPr algn="ctr">
              <a:defRPr/>
            </a:pPr>
            <a:r>
              <a:rPr lang="en-GB" altLang="en-US" sz="3600" dirty="0" smtClean="0">
                <a:solidFill>
                  <a:schemeClr val="accent4"/>
                </a:solidFill>
                <a:latin typeface="Calibri" pitchFamily="34" charset="0"/>
                <a:cs typeface="Arial" panose="020B0604020202020204" pitchFamily="34" charset="0"/>
              </a:rPr>
              <a:t>Today’s Theory: </a:t>
            </a:r>
            <a:r>
              <a:rPr lang="en-GB" altLang="en-US" sz="3600" dirty="0" err="1" smtClean="0">
                <a:solidFill>
                  <a:schemeClr val="accent4"/>
                </a:solidFill>
                <a:latin typeface="Calibri" pitchFamily="34" charset="0"/>
                <a:cs typeface="Arial" panose="020B0604020202020204" pitchFamily="34" charset="0"/>
              </a:rPr>
              <a:t>Mindsets</a:t>
            </a:r>
            <a:r>
              <a:rPr lang="en-GB" altLang="en-US" sz="3600" dirty="0" smtClean="0">
                <a:solidFill>
                  <a:schemeClr val="accent4"/>
                </a:solidFill>
                <a:latin typeface="Calibri" pitchFamily="34" charset="0"/>
                <a:cs typeface="Arial" panose="020B0604020202020204" pitchFamily="34" charset="0"/>
              </a:rPr>
              <a:t> Matter!</a:t>
            </a:r>
            <a:r>
              <a:rPr lang="en-GB" altLang="en-US" sz="4400" dirty="0">
                <a:cs typeface="Arial" panose="020B0604020202020204" pitchFamily="34" charset="0"/>
              </a:rPr>
              <a:t/>
            </a:r>
            <a:br>
              <a:rPr lang="en-GB" altLang="en-US" sz="4400" dirty="0">
                <a:cs typeface="Arial" panose="020B0604020202020204" pitchFamily="34" charset="0"/>
              </a:rPr>
            </a:br>
            <a:endParaRPr lang="en-US" dirty="0"/>
          </a:p>
        </p:txBody>
      </p:sp>
    </p:spTree>
    <p:extLst>
      <p:ext uri="{BB962C8B-B14F-4D97-AF65-F5344CB8AC3E}">
        <p14:creationId xmlns:p14="http://schemas.microsoft.com/office/powerpoint/2010/main" xmlns="" val="333723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sz="2400" dirty="0">
                <a:solidFill>
                  <a:srgbClr val="002060"/>
                </a:solidFill>
                <a:latin typeface="Calibri" pitchFamily="34" charset="0"/>
              </a:rPr>
              <a:t>Too </a:t>
            </a:r>
            <a:r>
              <a:rPr lang="en-GB" sz="2400" dirty="0" smtClean="0">
                <a:solidFill>
                  <a:srgbClr val="002060"/>
                </a:solidFill>
                <a:latin typeface="Calibri" pitchFamily="34" charset="0"/>
              </a:rPr>
              <a:t>often people believe </a:t>
            </a:r>
            <a:r>
              <a:rPr lang="en-GB" sz="2400" dirty="0">
                <a:solidFill>
                  <a:srgbClr val="002060"/>
                </a:solidFill>
                <a:latin typeface="Calibri" pitchFamily="34" charset="0"/>
              </a:rPr>
              <a:t>the brain is static, leading them to think talent and giftedness are permanent, unchanging personal attributes that automatically bring later success. </a:t>
            </a:r>
            <a:endParaRPr lang="en-GB" sz="2400" dirty="0" smtClean="0">
              <a:solidFill>
                <a:srgbClr val="002060"/>
              </a:solidFill>
              <a:latin typeface="Calibri" pitchFamily="34" charset="0"/>
            </a:endParaRPr>
          </a:p>
          <a:p>
            <a:endParaRPr lang="en-GB" sz="2400" dirty="0">
              <a:solidFill>
                <a:srgbClr val="002060"/>
              </a:solidFill>
              <a:latin typeface="Calibri" pitchFamily="34" charset="0"/>
            </a:endParaRPr>
          </a:p>
          <a:p>
            <a:r>
              <a:rPr lang="en-GB" sz="2400" dirty="0">
                <a:solidFill>
                  <a:srgbClr val="002060"/>
                </a:solidFill>
                <a:latin typeface="Calibri" pitchFamily="34" charset="0"/>
              </a:rPr>
              <a:t>Every time you work hard, stretch yourself and learn something new, your brain forms new connections and over time you actually become smarter. </a:t>
            </a:r>
            <a:endParaRPr lang="en-US" sz="2400" dirty="0">
              <a:solidFill>
                <a:srgbClr val="002060"/>
              </a:solidFill>
              <a:latin typeface="Calibri" pitchFamily="34" charset="0"/>
            </a:endParaRPr>
          </a:p>
        </p:txBody>
      </p:sp>
      <p:sp>
        <p:nvSpPr>
          <p:cNvPr id="3" name="Title 2"/>
          <p:cNvSpPr>
            <a:spLocks noGrp="1"/>
          </p:cNvSpPr>
          <p:nvPr>
            <p:ph type="title"/>
          </p:nvPr>
        </p:nvSpPr>
        <p:spPr/>
        <p:txBody>
          <a:bodyPr/>
          <a:lstStyle/>
          <a:p>
            <a:pPr algn="ctr"/>
            <a:r>
              <a:rPr lang="en-GB" dirty="0" smtClean="0">
                <a:solidFill>
                  <a:schemeClr val="accent5"/>
                </a:solidFill>
              </a:rPr>
              <a:t>Neuroplasticity </a:t>
            </a:r>
            <a:endParaRPr lang="en-US" dirty="0">
              <a:solidFill>
                <a:schemeClr val="accent5"/>
              </a:solidFill>
            </a:endParaRPr>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4282" t="37500" r="50352" b="23186"/>
          <a:stretch/>
        </p:blipFill>
        <p:spPr bwMode="auto">
          <a:xfrm>
            <a:off x="3131840" y="4293096"/>
            <a:ext cx="3476001" cy="2172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descr="L:\L\logo\school logo final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11386" y="5256405"/>
            <a:ext cx="1501890" cy="15075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4573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122"/>
                                        </p:tgtEl>
                                        <p:attrNameLst>
                                          <p:attrName>style.visibility</p:attrName>
                                        </p:attrNameLst>
                                      </p:cBhvr>
                                      <p:to>
                                        <p:strVal val="visible"/>
                                      </p:to>
                                    </p:set>
                                    <p:animEffect transition="in" filter="wheel(1)">
                                      <p:cBhvr>
                                        <p:cTn id="22"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GB" i="1" dirty="0">
                <a:solidFill>
                  <a:srgbClr val="FF0000"/>
                </a:solidFill>
                <a:latin typeface="Calibri" pitchFamily="34" charset="0"/>
              </a:rPr>
              <a:t>How long do you think it takes to become a black cab taxi driver in London?</a:t>
            </a:r>
          </a:p>
          <a:p>
            <a:pPr marL="0" indent="0" algn="ctr">
              <a:buNone/>
            </a:pPr>
            <a:r>
              <a:rPr lang="en-GB" sz="2800" b="1" dirty="0">
                <a:solidFill>
                  <a:srgbClr val="002060"/>
                </a:solidFill>
                <a:latin typeface="Calibri" pitchFamily="34" charset="0"/>
              </a:rPr>
              <a:t>3 years</a:t>
            </a:r>
          </a:p>
          <a:p>
            <a:pPr marL="0" indent="0">
              <a:buNone/>
            </a:pPr>
            <a:r>
              <a:rPr lang="en-GB" i="1" dirty="0">
                <a:solidFill>
                  <a:srgbClr val="002060"/>
                </a:solidFill>
                <a:latin typeface="Calibri" pitchFamily="34" charset="0"/>
              </a:rPr>
              <a:t>Taxi drivers need to be able to work out alternative routes mentally throughout the City to avoid excessive congestion.</a:t>
            </a:r>
          </a:p>
          <a:p>
            <a:pPr marL="0" indent="0">
              <a:buNone/>
            </a:pPr>
            <a:r>
              <a:rPr lang="en-GB" dirty="0">
                <a:solidFill>
                  <a:srgbClr val="002060"/>
                </a:solidFill>
                <a:latin typeface="Calibri" pitchFamily="34" charset="0"/>
              </a:rPr>
              <a:t>The training was tested.  </a:t>
            </a:r>
          </a:p>
          <a:p>
            <a:pPr marL="0" indent="0">
              <a:buNone/>
            </a:pPr>
            <a:r>
              <a:rPr lang="en-GB" dirty="0">
                <a:solidFill>
                  <a:srgbClr val="002060"/>
                </a:solidFill>
                <a:latin typeface="Calibri" pitchFamily="34" charset="0"/>
              </a:rPr>
              <a:t>A driver’s brain </a:t>
            </a:r>
            <a:r>
              <a:rPr lang="en-GB" dirty="0" smtClean="0">
                <a:solidFill>
                  <a:srgbClr val="002060"/>
                </a:solidFill>
                <a:latin typeface="Calibri" pitchFamily="34" charset="0"/>
              </a:rPr>
              <a:t>development increased </a:t>
            </a:r>
            <a:r>
              <a:rPr lang="en-GB" dirty="0">
                <a:solidFill>
                  <a:srgbClr val="002060"/>
                </a:solidFill>
                <a:latin typeface="Calibri" pitchFamily="34" charset="0"/>
              </a:rPr>
              <a:t>by 30% from the start </a:t>
            </a:r>
            <a:r>
              <a:rPr lang="en-GB" dirty="0" smtClean="0">
                <a:solidFill>
                  <a:srgbClr val="002060"/>
                </a:solidFill>
                <a:latin typeface="Calibri" pitchFamily="34" charset="0"/>
              </a:rPr>
              <a:t>to the </a:t>
            </a:r>
            <a:r>
              <a:rPr lang="en-GB" dirty="0">
                <a:solidFill>
                  <a:srgbClr val="002060"/>
                </a:solidFill>
                <a:latin typeface="Calibri" pitchFamily="34" charset="0"/>
              </a:rPr>
              <a:t>end of the training.</a:t>
            </a:r>
          </a:p>
          <a:p>
            <a:endParaRPr lang="en-US" dirty="0"/>
          </a:p>
        </p:txBody>
      </p:sp>
      <p:sp>
        <p:nvSpPr>
          <p:cNvPr id="3" name="Title 2"/>
          <p:cNvSpPr>
            <a:spLocks noGrp="1"/>
          </p:cNvSpPr>
          <p:nvPr>
            <p:ph type="title"/>
          </p:nvPr>
        </p:nvSpPr>
        <p:spPr/>
        <p:txBody>
          <a:bodyPr/>
          <a:lstStyle/>
          <a:p>
            <a:pPr algn="ctr"/>
            <a:r>
              <a:rPr lang="en-GB" dirty="0" smtClean="0">
                <a:solidFill>
                  <a:srgbClr val="002060"/>
                </a:solidFill>
                <a:latin typeface="Calibri" pitchFamily="34" charset="0"/>
              </a:rPr>
              <a:t>Neuroplasticity in Action</a:t>
            </a:r>
            <a:endParaRPr lang="en-US" dirty="0">
              <a:solidFill>
                <a:srgbClr val="002060"/>
              </a:solidFill>
              <a:latin typeface="Calibri" pitchFamily="34" charset="0"/>
            </a:endParaRPr>
          </a:p>
        </p:txBody>
      </p:sp>
      <p:pic>
        <p:nvPicPr>
          <p:cNvPr id="4" name="Picture 2" descr="L:\L\logo\school logo final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11386" y="5256405"/>
            <a:ext cx="1501890" cy="150752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979712" y="5733256"/>
            <a:ext cx="5531674" cy="923330"/>
          </a:xfrm>
          <a:prstGeom prst="rect">
            <a:avLst/>
          </a:prstGeom>
          <a:noFill/>
        </p:spPr>
        <p:txBody>
          <a:bodyPr wrap="square" rtlCol="0">
            <a:spAutoFit/>
          </a:bodyPr>
          <a:lstStyle/>
          <a:p>
            <a:r>
              <a:rPr lang="en-US" dirty="0" smtClean="0">
                <a:hlinkClick r:id="rId3"/>
              </a:rPr>
              <a:t>https://www.mindsetworks.com/parents/growth-mindset-parenting</a:t>
            </a:r>
            <a:endParaRPr lang="en-US" dirty="0" smtClean="0"/>
          </a:p>
          <a:p>
            <a:endParaRPr lang="en-US" dirty="0"/>
          </a:p>
        </p:txBody>
      </p:sp>
    </p:spTree>
    <p:extLst>
      <p:ext uri="{BB962C8B-B14F-4D97-AF65-F5344CB8AC3E}">
        <p14:creationId xmlns:p14="http://schemas.microsoft.com/office/powerpoint/2010/main" xmlns="" val="417960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428" t="33266" r="46412" b="20493"/>
          <a:stretch/>
        </p:blipFill>
        <p:spPr bwMode="auto">
          <a:xfrm>
            <a:off x="0" y="0"/>
            <a:ext cx="91594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331724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011" t="22782" r="24734" b="8654"/>
          <a:stretch/>
        </p:blipFill>
        <p:spPr bwMode="auto">
          <a:xfrm>
            <a:off x="-13871" y="116632"/>
            <a:ext cx="9273169" cy="6840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41490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464" t="20766" r="24847" b="11089"/>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56733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pPr algn="ctr"/>
            <a:r>
              <a:rPr lang="en-GB" dirty="0" smtClean="0">
                <a:solidFill>
                  <a:srgbClr val="002060"/>
                </a:solidFill>
              </a:rPr>
              <a:t>Thinking Differently</a:t>
            </a:r>
            <a:endParaRPr lang="en-US" dirty="0">
              <a:solidFill>
                <a:srgbClr val="002060"/>
              </a:solidFill>
            </a:endParaRPr>
          </a:p>
        </p:txBody>
      </p:sp>
      <p:pic>
        <p:nvPicPr>
          <p:cNvPr id="7171"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4484" t="32548" r="52811" b="18991"/>
          <a:stretch/>
        </p:blipFill>
        <p:spPr bwMode="auto">
          <a:xfrm rot="320163">
            <a:off x="4298391" y="1700807"/>
            <a:ext cx="2954215" cy="35450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6915" t="33510" r="76598" b="20529"/>
          <a:stretch/>
        </p:blipFill>
        <p:spPr bwMode="auto">
          <a:xfrm rot="21239503">
            <a:off x="2580922" y="1792247"/>
            <a:ext cx="844062" cy="33621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2" descr="L:\L\logo\school logo final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30088" y="5375552"/>
            <a:ext cx="1383188" cy="13883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6363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wheel(1)">
                                      <p:cBhvr>
                                        <p:cTn id="12" dur="2000"/>
                                        <p:tgtEl>
                                          <p:spTgt spid="717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wheel(1)">
                                      <p:cBhvr>
                                        <p:cTn id="17" dur="20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237" t="38911" r="59193" b="24597"/>
          <a:stretch/>
        </p:blipFill>
        <p:spPr bwMode="auto">
          <a:xfrm>
            <a:off x="2339752" y="694434"/>
            <a:ext cx="4464496" cy="52133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175395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7505" y="2675467"/>
            <a:ext cx="8784976" cy="3450696"/>
          </a:xfrm>
        </p:spPr>
        <p:txBody>
          <a:bodyPr>
            <a:normAutofit/>
          </a:bodyPr>
          <a:lstStyle/>
          <a:p>
            <a:pPr marL="0" indent="0" algn="ctr">
              <a:buNone/>
            </a:pPr>
            <a:r>
              <a:rPr lang="en-US" sz="6000" b="1" dirty="0" err="1">
                <a:solidFill>
                  <a:srgbClr val="FF0000"/>
                </a:solidFill>
              </a:rPr>
              <a:t>opportunityisnowhere</a:t>
            </a:r>
            <a:endParaRPr lang="en-US" sz="6000" b="1" dirty="0">
              <a:solidFill>
                <a:srgbClr val="FF0000"/>
              </a:solidFill>
            </a:endParaRPr>
          </a:p>
        </p:txBody>
      </p:sp>
      <p:sp>
        <p:nvSpPr>
          <p:cNvPr id="3" name="Title 2"/>
          <p:cNvSpPr>
            <a:spLocks noGrp="1"/>
          </p:cNvSpPr>
          <p:nvPr>
            <p:ph type="title"/>
          </p:nvPr>
        </p:nvSpPr>
        <p:spPr/>
        <p:txBody>
          <a:bodyPr/>
          <a:lstStyle/>
          <a:p>
            <a:endParaRPr lang="en-US"/>
          </a:p>
        </p:txBody>
      </p:sp>
      <p:pic>
        <p:nvPicPr>
          <p:cNvPr id="4" name="Picture 2" descr="L:\L\logo\school logo final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11386" y="5256405"/>
            <a:ext cx="1501890" cy="15075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977514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smtClean="0">
                <a:solidFill>
                  <a:schemeClr val="accent5"/>
                </a:solidFill>
                <a:latin typeface="Calibri" pitchFamily="34" charset="0"/>
              </a:rPr>
              <a:t>Have a clear understanding of different </a:t>
            </a:r>
            <a:r>
              <a:rPr lang="en-GB" dirty="0" err="1" smtClean="0">
                <a:solidFill>
                  <a:schemeClr val="accent5"/>
                </a:solidFill>
                <a:latin typeface="Calibri" pitchFamily="34" charset="0"/>
              </a:rPr>
              <a:t>mindsets</a:t>
            </a:r>
            <a:r>
              <a:rPr lang="en-GB" dirty="0">
                <a:solidFill>
                  <a:schemeClr val="accent5"/>
                </a:solidFill>
                <a:latin typeface="Calibri" pitchFamily="34" charset="0"/>
              </a:rPr>
              <a:t>.</a:t>
            </a:r>
            <a:endParaRPr lang="en-GB" dirty="0" smtClean="0">
              <a:solidFill>
                <a:schemeClr val="accent5"/>
              </a:solidFill>
              <a:latin typeface="Calibri" pitchFamily="34" charset="0"/>
            </a:endParaRPr>
          </a:p>
          <a:p>
            <a:r>
              <a:rPr lang="en-GB" dirty="0" smtClean="0">
                <a:solidFill>
                  <a:schemeClr val="accent5"/>
                </a:solidFill>
                <a:latin typeface="Calibri" pitchFamily="34" charset="0"/>
              </a:rPr>
              <a:t>Reflect on your own </a:t>
            </a:r>
            <a:r>
              <a:rPr lang="en-GB" dirty="0" err="1" smtClean="0">
                <a:solidFill>
                  <a:schemeClr val="accent5"/>
                </a:solidFill>
                <a:latin typeface="Calibri" pitchFamily="34" charset="0"/>
              </a:rPr>
              <a:t>mindset</a:t>
            </a:r>
            <a:r>
              <a:rPr lang="en-GB" dirty="0">
                <a:solidFill>
                  <a:schemeClr val="accent5"/>
                </a:solidFill>
                <a:latin typeface="Calibri" pitchFamily="34" charset="0"/>
              </a:rPr>
              <a:t>.</a:t>
            </a:r>
            <a:endParaRPr lang="en-GB" dirty="0" smtClean="0">
              <a:solidFill>
                <a:schemeClr val="accent5"/>
              </a:solidFill>
              <a:latin typeface="Calibri" pitchFamily="34" charset="0"/>
            </a:endParaRPr>
          </a:p>
          <a:p>
            <a:r>
              <a:rPr lang="en-GB" dirty="0" smtClean="0">
                <a:solidFill>
                  <a:schemeClr val="accent5"/>
                </a:solidFill>
                <a:latin typeface="Calibri" pitchFamily="34" charset="0"/>
              </a:rPr>
              <a:t>Have an understanding of current research and findings.</a:t>
            </a:r>
          </a:p>
          <a:p>
            <a:r>
              <a:rPr lang="en-GB" dirty="0" smtClean="0">
                <a:solidFill>
                  <a:schemeClr val="accent5"/>
                </a:solidFill>
                <a:latin typeface="Calibri" pitchFamily="34" charset="0"/>
              </a:rPr>
              <a:t>Recognise the importance of promoting a growth </a:t>
            </a:r>
            <a:r>
              <a:rPr lang="en-GB" dirty="0" err="1" smtClean="0">
                <a:solidFill>
                  <a:schemeClr val="accent5"/>
                </a:solidFill>
                <a:latin typeface="Calibri" pitchFamily="34" charset="0"/>
              </a:rPr>
              <a:t>mindset</a:t>
            </a:r>
            <a:r>
              <a:rPr lang="en-GB" dirty="0">
                <a:solidFill>
                  <a:schemeClr val="accent5"/>
                </a:solidFill>
                <a:latin typeface="Calibri" pitchFamily="34" charset="0"/>
              </a:rPr>
              <a:t>.</a:t>
            </a:r>
            <a:endParaRPr lang="en-US" dirty="0" smtClean="0">
              <a:solidFill>
                <a:schemeClr val="accent5"/>
              </a:solidFill>
              <a:latin typeface="Calibri" pitchFamily="34" charset="0"/>
            </a:endParaRPr>
          </a:p>
          <a:p>
            <a:r>
              <a:rPr lang="en-GB" dirty="0" smtClean="0">
                <a:solidFill>
                  <a:schemeClr val="accent5"/>
                </a:solidFill>
                <a:latin typeface="Calibri" pitchFamily="34" charset="0"/>
              </a:rPr>
              <a:t>Know how we are further developing a growth </a:t>
            </a:r>
            <a:r>
              <a:rPr lang="en-GB" dirty="0" err="1" smtClean="0">
                <a:solidFill>
                  <a:schemeClr val="accent5"/>
                </a:solidFill>
                <a:latin typeface="Calibri" pitchFamily="34" charset="0"/>
              </a:rPr>
              <a:t>mindset</a:t>
            </a:r>
            <a:r>
              <a:rPr lang="en-GB" dirty="0" smtClean="0">
                <a:solidFill>
                  <a:schemeClr val="accent5"/>
                </a:solidFill>
                <a:latin typeface="Calibri" pitchFamily="34" charset="0"/>
              </a:rPr>
              <a:t> culture.</a:t>
            </a:r>
          </a:p>
          <a:p>
            <a:r>
              <a:rPr lang="en-GB" dirty="0" smtClean="0">
                <a:solidFill>
                  <a:schemeClr val="accent5"/>
                </a:solidFill>
                <a:latin typeface="Calibri" pitchFamily="34" charset="0"/>
              </a:rPr>
              <a:t>Know how you can further support  </a:t>
            </a:r>
          </a:p>
          <a:p>
            <a:pPr marL="109728" indent="0">
              <a:buNone/>
            </a:pPr>
            <a:r>
              <a:rPr lang="en-GB" dirty="0">
                <a:solidFill>
                  <a:schemeClr val="accent5"/>
                </a:solidFill>
                <a:latin typeface="Calibri" pitchFamily="34" charset="0"/>
              </a:rPr>
              <a:t> </a:t>
            </a:r>
            <a:r>
              <a:rPr lang="en-GB" dirty="0" smtClean="0">
                <a:solidFill>
                  <a:schemeClr val="accent5"/>
                </a:solidFill>
                <a:latin typeface="Calibri" pitchFamily="34" charset="0"/>
              </a:rPr>
              <a:t>  your child.</a:t>
            </a:r>
          </a:p>
        </p:txBody>
      </p:sp>
      <p:sp>
        <p:nvSpPr>
          <p:cNvPr id="3" name="Title 2"/>
          <p:cNvSpPr>
            <a:spLocks noGrp="1"/>
          </p:cNvSpPr>
          <p:nvPr>
            <p:ph type="title"/>
          </p:nvPr>
        </p:nvSpPr>
        <p:spPr>
          <a:xfrm>
            <a:off x="914400" y="260648"/>
            <a:ext cx="8229600" cy="1143000"/>
          </a:xfrm>
        </p:spPr>
        <p:txBody>
          <a:bodyPr/>
          <a:lstStyle/>
          <a:p>
            <a:r>
              <a:rPr lang="en-GB" dirty="0" smtClean="0">
                <a:solidFill>
                  <a:schemeClr val="accent5"/>
                </a:solidFill>
                <a:latin typeface="Calibri" pitchFamily="34" charset="0"/>
              </a:rPr>
              <a:t>Outcomes from the workshop</a:t>
            </a:r>
            <a:endParaRPr lang="en-US" dirty="0">
              <a:solidFill>
                <a:schemeClr val="accent5"/>
              </a:solidFill>
              <a:latin typeface="Calibri" pitchFamily="34" charset="0"/>
            </a:endParaRPr>
          </a:p>
        </p:txBody>
      </p:sp>
      <p:pic>
        <p:nvPicPr>
          <p:cNvPr id="4" name="Picture 2" descr="L:\L\logo\school logo final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020272" y="4906492"/>
            <a:ext cx="1944216" cy="195150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5830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p:nvPr/>
        </p:nvPicPr>
        <p:blipFill rotWithShape="1">
          <a:blip r:embed="rId2" cstate="print"/>
          <a:srcRect l="30079" t="35987" r="52554" b="41083"/>
          <a:stretch/>
        </p:blipFill>
        <p:spPr bwMode="auto">
          <a:xfrm>
            <a:off x="-20746" y="-2560"/>
            <a:ext cx="9164746" cy="6860559"/>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7132651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3456" t="32356" r="49027" b="23413"/>
          <a:stretch/>
        </p:blipFill>
        <p:spPr bwMode="auto">
          <a:xfrm>
            <a:off x="2138640" y="1764680"/>
            <a:ext cx="4881489" cy="32355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7678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016" t="30443" r="48085" b="19153"/>
          <a:stretch/>
        </p:blipFill>
        <p:spPr bwMode="auto">
          <a:xfrm>
            <a:off x="14747" y="0"/>
            <a:ext cx="918768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128213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p:nvPr/>
        </p:nvPicPr>
        <p:blipFill rotWithShape="1">
          <a:blip r:embed="rId2" cstate="print">
            <a:extLst>
              <a:ext uri="{28A0092B-C50C-407E-A947-70E740481C1C}">
                <a14:useLocalDpi xmlns:a14="http://schemas.microsoft.com/office/drawing/2010/main" xmlns="" val="0"/>
              </a:ext>
            </a:extLst>
          </a:blip>
          <a:srcRect l="10205" t="30573" r="44693" b="19427"/>
          <a:stretch/>
        </p:blipFill>
        <p:spPr bwMode="auto">
          <a:xfrm>
            <a:off x="1835696" y="1846564"/>
            <a:ext cx="5487378" cy="3814683"/>
          </a:xfrm>
          <a:prstGeom prst="rect">
            <a:avLst/>
          </a:prstGeom>
          <a:ln>
            <a:noFill/>
          </a:ln>
          <a:extLst>
            <a:ext uri="{53640926-AAD7-44D8-BBD7-CCE9431645EC}">
              <a14:shadowObscured xmlns:a14="http://schemas.microsoft.com/office/drawing/2010/main" xmlns=""/>
            </a:ext>
          </a:extLst>
        </p:spPr>
      </p:pic>
      <p:sp>
        <p:nvSpPr>
          <p:cNvPr id="5" name="TextBox 4"/>
          <p:cNvSpPr txBox="1"/>
          <p:nvPr/>
        </p:nvSpPr>
        <p:spPr>
          <a:xfrm>
            <a:off x="7452320" y="2492896"/>
            <a:ext cx="1512168" cy="646331"/>
          </a:xfrm>
          <a:prstGeom prst="rect">
            <a:avLst/>
          </a:prstGeom>
          <a:noFill/>
        </p:spPr>
        <p:txBody>
          <a:bodyPr wrap="square" rtlCol="0">
            <a:spAutoFit/>
          </a:bodyPr>
          <a:lstStyle/>
          <a:p>
            <a:r>
              <a:rPr lang="en-GB" dirty="0" smtClean="0">
                <a:latin typeface="Calibri" pitchFamily="34" charset="0"/>
              </a:rPr>
              <a:t>100,000</a:t>
            </a:r>
          </a:p>
          <a:p>
            <a:r>
              <a:rPr lang="en-GB" dirty="0" smtClean="0">
                <a:latin typeface="Calibri" pitchFamily="34" charset="0"/>
              </a:rPr>
              <a:t>sounds</a:t>
            </a:r>
            <a:endParaRPr lang="en-US" dirty="0">
              <a:latin typeface="Calibri" pitchFamily="34" charset="0"/>
            </a:endParaRPr>
          </a:p>
        </p:txBody>
      </p:sp>
      <p:sp>
        <p:nvSpPr>
          <p:cNvPr id="6" name="TextBox 5"/>
          <p:cNvSpPr txBox="1"/>
          <p:nvPr/>
        </p:nvSpPr>
        <p:spPr>
          <a:xfrm>
            <a:off x="7452320" y="4437112"/>
            <a:ext cx="1512168" cy="646331"/>
          </a:xfrm>
          <a:prstGeom prst="rect">
            <a:avLst/>
          </a:prstGeom>
          <a:noFill/>
        </p:spPr>
        <p:txBody>
          <a:bodyPr wrap="square" rtlCol="0">
            <a:spAutoFit/>
          </a:bodyPr>
          <a:lstStyle/>
          <a:p>
            <a:r>
              <a:rPr lang="en-GB" dirty="0" smtClean="0">
                <a:latin typeface="Calibri" pitchFamily="34" charset="0"/>
              </a:rPr>
              <a:t>1, 000,000</a:t>
            </a:r>
          </a:p>
          <a:p>
            <a:r>
              <a:rPr lang="en-GB" dirty="0" smtClean="0">
                <a:latin typeface="Calibri" pitchFamily="34" charset="0"/>
              </a:rPr>
              <a:t>Feelings</a:t>
            </a:r>
            <a:endParaRPr lang="en-US" dirty="0">
              <a:latin typeface="Calibri" pitchFamily="34" charset="0"/>
            </a:endParaRPr>
          </a:p>
        </p:txBody>
      </p:sp>
      <p:sp>
        <p:nvSpPr>
          <p:cNvPr id="7" name="TextBox 6"/>
          <p:cNvSpPr txBox="1"/>
          <p:nvPr/>
        </p:nvSpPr>
        <p:spPr>
          <a:xfrm>
            <a:off x="133041" y="5706113"/>
            <a:ext cx="1512168" cy="646331"/>
          </a:xfrm>
          <a:prstGeom prst="rect">
            <a:avLst/>
          </a:prstGeom>
          <a:noFill/>
        </p:spPr>
        <p:txBody>
          <a:bodyPr wrap="square" rtlCol="0">
            <a:spAutoFit/>
          </a:bodyPr>
          <a:lstStyle/>
          <a:p>
            <a:r>
              <a:rPr lang="en-GB" dirty="0" smtClean="0">
                <a:latin typeface="Calibri" pitchFamily="34" charset="0"/>
              </a:rPr>
              <a:t>1,000</a:t>
            </a:r>
          </a:p>
          <a:p>
            <a:r>
              <a:rPr lang="en-GB" dirty="0" smtClean="0">
                <a:latin typeface="Calibri" pitchFamily="34" charset="0"/>
              </a:rPr>
              <a:t>Tastes</a:t>
            </a:r>
          </a:p>
        </p:txBody>
      </p:sp>
      <p:sp>
        <p:nvSpPr>
          <p:cNvPr id="8" name="TextBox 7"/>
          <p:cNvSpPr txBox="1"/>
          <p:nvPr/>
        </p:nvSpPr>
        <p:spPr>
          <a:xfrm>
            <a:off x="34596" y="3429000"/>
            <a:ext cx="1512168" cy="646331"/>
          </a:xfrm>
          <a:prstGeom prst="rect">
            <a:avLst/>
          </a:prstGeom>
          <a:noFill/>
        </p:spPr>
        <p:txBody>
          <a:bodyPr wrap="square" rtlCol="0">
            <a:spAutoFit/>
          </a:bodyPr>
          <a:lstStyle/>
          <a:p>
            <a:r>
              <a:rPr lang="en-GB" dirty="0" smtClean="0">
                <a:latin typeface="Calibri" pitchFamily="34" charset="0"/>
              </a:rPr>
              <a:t>100,000</a:t>
            </a:r>
          </a:p>
          <a:p>
            <a:r>
              <a:rPr lang="en-GB" dirty="0" smtClean="0">
                <a:latin typeface="Calibri" pitchFamily="34" charset="0"/>
              </a:rPr>
              <a:t>Smells</a:t>
            </a:r>
            <a:endParaRPr lang="en-US" dirty="0">
              <a:latin typeface="Calibri" pitchFamily="34" charset="0"/>
            </a:endParaRPr>
          </a:p>
        </p:txBody>
      </p:sp>
      <p:sp>
        <p:nvSpPr>
          <p:cNvPr id="9" name="TextBox 8"/>
          <p:cNvSpPr txBox="1"/>
          <p:nvPr/>
        </p:nvSpPr>
        <p:spPr>
          <a:xfrm>
            <a:off x="133041" y="1846565"/>
            <a:ext cx="1512168" cy="646331"/>
          </a:xfrm>
          <a:prstGeom prst="rect">
            <a:avLst/>
          </a:prstGeom>
          <a:noFill/>
        </p:spPr>
        <p:txBody>
          <a:bodyPr wrap="square" rtlCol="0">
            <a:spAutoFit/>
          </a:bodyPr>
          <a:lstStyle/>
          <a:p>
            <a:r>
              <a:rPr lang="en-GB" dirty="0" smtClean="0">
                <a:latin typeface="Calibri" pitchFamily="34" charset="0"/>
              </a:rPr>
              <a:t>10, 000,000</a:t>
            </a:r>
          </a:p>
          <a:p>
            <a:r>
              <a:rPr lang="en-GB" dirty="0" smtClean="0">
                <a:latin typeface="Calibri" pitchFamily="34" charset="0"/>
              </a:rPr>
              <a:t>sights</a:t>
            </a:r>
          </a:p>
        </p:txBody>
      </p:sp>
      <p:sp>
        <p:nvSpPr>
          <p:cNvPr id="10" name="TextBox 9"/>
          <p:cNvSpPr txBox="1"/>
          <p:nvPr/>
        </p:nvSpPr>
        <p:spPr>
          <a:xfrm>
            <a:off x="1835696" y="6029278"/>
            <a:ext cx="5184576" cy="646331"/>
          </a:xfrm>
          <a:prstGeom prst="rect">
            <a:avLst/>
          </a:prstGeom>
          <a:noFill/>
        </p:spPr>
        <p:txBody>
          <a:bodyPr wrap="square" rtlCol="0">
            <a:spAutoFit/>
          </a:bodyPr>
          <a:lstStyle/>
          <a:p>
            <a:pPr algn="ctr"/>
            <a:r>
              <a:rPr lang="en-GB" b="1" dirty="0" smtClean="0">
                <a:latin typeface="Calibri" pitchFamily="34" charset="0"/>
              </a:rPr>
              <a:t>Of the 11, 000, 000 bits of information per second you RAS filters 100 to the conscious mind!</a:t>
            </a:r>
            <a:endParaRPr lang="en-US" b="1" dirty="0">
              <a:latin typeface="Calibri" pitchFamily="34" charset="0"/>
            </a:endParaRPr>
          </a:p>
        </p:txBody>
      </p:sp>
      <p:pic>
        <p:nvPicPr>
          <p:cNvPr id="11" name="Picture 2" descr="L:\L\logo\school logo final2.bm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53129" y="5949280"/>
            <a:ext cx="683566" cy="7202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83534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500"/>
                                        <p:tgtEl>
                                          <p:spTgt spid="5">
                                            <p:txEl>
                                              <p:pRg st="0" end="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1" end="1"/>
                                            </p:txEl>
                                          </p:spTgt>
                                        </p:tgtEl>
                                        <p:attrNameLst>
                                          <p:attrName>style.visibility</p:attrName>
                                        </p:attrNameLst>
                                      </p:cBhvr>
                                      <p:to>
                                        <p:strVal val="visible"/>
                                      </p:to>
                                    </p:set>
                                    <p:animEffect transition="in" filter="fade">
                                      <p:cBhvr>
                                        <p:cTn id="34" dur="500"/>
                                        <p:tgtEl>
                                          <p:spTgt spid="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fade">
                                      <p:cBhvr>
                                        <p:cTn id="3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4144" t="19557" r="26435" b="8265"/>
          <a:stretch/>
        </p:blipFill>
        <p:spPr bwMode="auto">
          <a:xfrm>
            <a:off x="0" y="0"/>
            <a:ext cx="9144000" cy="6769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438345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GB" dirty="0" smtClean="0">
                <a:latin typeface="Calibri" pitchFamily="34" charset="0"/>
              </a:rPr>
              <a:t>Focusing on the word challenging rather than hard.</a:t>
            </a:r>
          </a:p>
          <a:p>
            <a:r>
              <a:rPr lang="en-GB" dirty="0" smtClean="0">
                <a:latin typeface="Calibri" pitchFamily="34" charset="0"/>
              </a:rPr>
              <a:t>Ensuring children recognise the importance of effort and working hard.</a:t>
            </a:r>
          </a:p>
          <a:p>
            <a:r>
              <a:rPr lang="en-GB" dirty="0" smtClean="0">
                <a:latin typeface="Calibri" pitchFamily="34" charset="0"/>
              </a:rPr>
              <a:t>Celebrating progress.</a:t>
            </a:r>
          </a:p>
          <a:p>
            <a:r>
              <a:rPr lang="en-GB" dirty="0" smtClean="0">
                <a:latin typeface="Calibri" pitchFamily="34" charset="0"/>
              </a:rPr>
              <a:t>Clear feedback that states next steps.</a:t>
            </a:r>
          </a:p>
          <a:p>
            <a:r>
              <a:rPr lang="en-GB" dirty="0" smtClean="0">
                <a:latin typeface="Calibri" pitchFamily="34" charset="0"/>
              </a:rPr>
              <a:t>Recognising and identifying the importance of making mistakes as a way of learning. </a:t>
            </a:r>
          </a:p>
          <a:p>
            <a:r>
              <a:rPr lang="en-GB" dirty="0" smtClean="0">
                <a:latin typeface="Calibri" pitchFamily="34" charset="0"/>
              </a:rPr>
              <a:t>Teaching children about the brain.</a:t>
            </a:r>
          </a:p>
          <a:p>
            <a:r>
              <a:rPr lang="en-GB" dirty="0" smtClean="0">
                <a:latin typeface="Calibri" pitchFamily="34" charset="0"/>
              </a:rPr>
              <a:t>Distinguishing between doing and learning! </a:t>
            </a:r>
            <a:endParaRPr lang="en-GB" dirty="0">
              <a:latin typeface="Calibri" pitchFamily="34" charset="0"/>
            </a:endParaRPr>
          </a:p>
          <a:p>
            <a:r>
              <a:rPr lang="en-GB" dirty="0" smtClean="0">
                <a:latin typeface="Calibri" pitchFamily="34" charset="0"/>
              </a:rPr>
              <a:t>Positive role models.</a:t>
            </a:r>
          </a:p>
          <a:p>
            <a:endParaRPr lang="en-GB" dirty="0" smtClean="0"/>
          </a:p>
          <a:p>
            <a:endParaRPr lang="en-US" dirty="0"/>
          </a:p>
        </p:txBody>
      </p:sp>
      <p:sp>
        <p:nvSpPr>
          <p:cNvPr id="3" name="Title 2"/>
          <p:cNvSpPr>
            <a:spLocks noGrp="1"/>
          </p:cNvSpPr>
          <p:nvPr>
            <p:ph type="title"/>
          </p:nvPr>
        </p:nvSpPr>
        <p:spPr/>
        <p:txBody>
          <a:bodyPr/>
          <a:lstStyle/>
          <a:p>
            <a:r>
              <a:rPr lang="en-GB" dirty="0" smtClean="0">
                <a:latin typeface="Calibri" pitchFamily="34" charset="0"/>
              </a:rPr>
              <a:t>How are we developing a culture?</a:t>
            </a:r>
            <a:endParaRPr lang="en-US" dirty="0">
              <a:latin typeface="Calibri" pitchFamily="34" charset="0"/>
            </a:endParaRPr>
          </a:p>
        </p:txBody>
      </p:sp>
      <p:pic>
        <p:nvPicPr>
          <p:cNvPr id="4" name="Picture 2" descr="L:\L\logo\school logo final2.bm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72400" y="5758864"/>
            <a:ext cx="864295" cy="91061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3345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fade">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normAutofit fontScale="90000"/>
          </a:bodyPr>
          <a:lstStyle/>
          <a:p>
            <a:pPr algn="ctr"/>
            <a:r>
              <a:rPr lang="en-GB" dirty="0" smtClean="0">
                <a:latin typeface="Calibri" pitchFamily="34" charset="0"/>
              </a:rPr>
              <a:t>Which comments encourage a Growth </a:t>
            </a:r>
            <a:r>
              <a:rPr lang="en-GB" dirty="0" err="1" smtClean="0">
                <a:latin typeface="Calibri" pitchFamily="34" charset="0"/>
              </a:rPr>
              <a:t>Mindset</a:t>
            </a:r>
            <a:r>
              <a:rPr lang="en-GB" dirty="0" smtClean="0">
                <a:latin typeface="Calibri" pitchFamily="34" charset="0"/>
              </a:rPr>
              <a:t>?</a:t>
            </a:r>
            <a:endParaRPr lang="en-US" dirty="0">
              <a:latin typeface="Calibri" pitchFamily="34" charset="0"/>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7910" t="18750" r="19293" b="14315"/>
          <a:stretch/>
        </p:blipFill>
        <p:spPr bwMode="auto">
          <a:xfrm>
            <a:off x="467544" y="1484785"/>
            <a:ext cx="7882575" cy="47238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descr="L:\L\logo\school logo final2.bm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53129" y="5949280"/>
            <a:ext cx="683566" cy="7202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71237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heel(1)">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pPr algn="ctr"/>
            <a:r>
              <a:rPr lang="en-GB" dirty="0" smtClean="0">
                <a:latin typeface="Calibri" pitchFamily="34" charset="0"/>
              </a:rPr>
              <a:t>Answers </a:t>
            </a:r>
            <a:endParaRPr lang="en-US" dirty="0">
              <a:latin typeface="Calibri" pitchFamily="34" charset="0"/>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2104" t="26008" r="23941" b="11492"/>
          <a:stretch/>
        </p:blipFill>
        <p:spPr bwMode="auto">
          <a:xfrm>
            <a:off x="1043608" y="1700808"/>
            <a:ext cx="7020234" cy="457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descr="L:\L\logo\school logo final2.bmp"/>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53129" y="5949280"/>
            <a:ext cx="683566" cy="7202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2140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pPr algn="ctr"/>
            <a:r>
              <a:rPr lang="en-GB" dirty="0" smtClean="0">
                <a:latin typeface="Calibri" pitchFamily="34" charset="0"/>
              </a:rPr>
              <a:t>Giving Praise </a:t>
            </a:r>
            <a:endParaRPr lang="en-US" dirty="0">
              <a:latin typeface="Calibri" pitchFamily="34"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3237" t="30443" r="23941" b="12116"/>
          <a:stretch/>
        </p:blipFill>
        <p:spPr bwMode="auto">
          <a:xfrm>
            <a:off x="1187624" y="1916832"/>
            <a:ext cx="6872750" cy="42019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8774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heel(1)">
                                      <p:cBhvr>
                                        <p:cTn id="12"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GB" dirty="0" smtClean="0">
                <a:latin typeface="Calibri" pitchFamily="34" charset="0"/>
              </a:rPr>
              <a:t>Reinforce </a:t>
            </a:r>
            <a:r>
              <a:rPr lang="en-GB" dirty="0">
                <a:latin typeface="Calibri" pitchFamily="34" charset="0"/>
              </a:rPr>
              <a:t>the importance of seeking of challenges and taking </a:t>
            </a:r>
            <a:r>
              <a:rPr lang="en-GB" dirty="0" smtClean="0">
                <a:latin typeface="Calibri" pitchFamily="34" charset="0"/>
              </a:rPr>
              <a:t>risks.</a:t>
            </a:r>
          </a:p>
          <a:p>
            <a:pPr marL="109728" indent="0">
              <a:buNone/>
            </a:pPr>
            <a:endParaRPr lang="en-GB" dirty="0" smtClean="0">
              <a:latin typeface="Calibri" pitchFamily="34" charset="0"/>
            </a:endParaRPr>
          </a:p>
          <a:p>
            <a:r>
              <a:rPr lang="en-GB" dirty="0" smtClean="0">
                <a:latin typeface="Calibri" pitchFamily="34" charset="0"/>
              </a:rPr>
              <a:t>Value </a:t>
            </a:r>
            <a:r>
              <a:rPr lang="en-GB" dirty="0">
                <a:latin typeface="Calibri" pitchFamily="34" charset="0"/>
              </a:rPr>
              <a:t>the learning from making mistakes and celebrate failures as steps on the road to </a:t>
            </a:r>
            <a:r>
              <a:rPr lang="en-GB" dirty="0" smtClean="0">
                <a:latin typeface="Calibri" pitchFamily="34" charset="0"/>
              </a:rPr>
              <a:t>success.</a:t>
            </a:r>
          </a:p>
          <a:p>
            <a:pPr marL="109728" indent="0">
              <a:buNone/>
            </a:pPr>
            <a:endParaRPr lang="en-GB" dirty="0" smtClean="0">
              <a:latin typeface="Calibri" pitchFamily="34" charset="0"/>
            </a:endParaRPr>
          </a:p>
          <a:p>
            <a:r>
              <a:rPr lang="en-GB" dirty="0" smtClean="0">
                <a:latin typeface="Calibri" pitchFamily="34" charset="0"/>
              </a:rPr>
              <a:t>Encourage </a:t>
            </a:r>
            <a:r>
              <a:rPr lang="en-GB" dirty="0">
                <a:latin typeface="Calibri" pitchFamily="34" charset="0"/>
              </a:rPr>
              <a:t>Growth </a:t>
            </a:r>
            <a:r>
              <a:rPr lang="en-GB" dirty="0" err="1">
                <a:latin typeface="Calibri" pitchFamily="34" charset="0"/>
              </a:rPr>
              <a:t>Mindset</a:t>
            </a:r>
            <a:r>
              <a:rPr lang="en-GB" dirty="0">
                <a:latin typeface="Calibri" pitchFamily="34" charset="0"/>
              </a:rPr>
              <a:t> language ‘….yet’- ‘I cannot recall my 8 x tables yet</a:t>
            </a:r>
            <a:r>
              <a:rPr lang="en-GB" dirty="0" smtClean="0">
                <a:latin typeface="Calibri" pitchFamily="34" charset="0"/>
              </a:rPr>
              <a:t>.</a:t>
            </a:r>
          </a:p>
          <a:p>
            <a:pPr marL="109728" indent="0">
              <a:buNone/>
            </a:pPr>
            <a:r>
              <a:rPr lang="en-GB" dirty="0" smtClean="0">
                <a:latin typeface="Calibri" pitchFamily="34" charset="0"/>
              </a:rPr>
              <a:t> </a:t>
            </a:r>
          </a:p>
          <a:p>
            <a:r>
              <a:rPr lang="en-GB" dirty="0" smtClean="0">
                <a:latin typeface="Calibri" pitchFamily="34" charset="0"/>
              </a:rPr>
              <a:t>Avoid </a:t>
            </a:r>
            <a:r>
              <a:rPr lang="en-GB" dirty="0">
                <a:latin typeface="Calibri" pitchFamily="34" charset="0"/>
              </a:rPr>
              <a:t>general praise or intelligence praise and focus the praise on effort and the process. </a:t>
            </a:r>
            <a:endParaRPr lang="en-GB" dirty="0" smtClean="0">
              <a:latin typeface="Calibri" pitchFamily="34" charset="0"/>
            </a:endParaRPr>
          </a:p>
          <a:p>
            <a:pPr marL="109728" indent="0">
              <a:buNone/>
            </a:pPr>
            <a:endParaRPr lang="en-GB" dirty="0" smtClean="0">
              <a:latin typeface="Calibri" pitchFamily="34" charset="0"/>
            </a:endParaRPr>
          </a:p>
          <a:p>
            <a:r>
              <a:rPr lang="en-GB" dirty="0" smtClean="0">
                <a:latin typeface="Calibri" pitchFamily="34" charset="0"/>
              </a:rPr>
              <a:t>Have </a:t>
            </a:r>
            <a:r>
              <a:rPr lang="en-GB" dirty="0">
                <a:latin typeface="Calibri" pitchFamily="34" charset="0"/>
              </a:rPr>
              <a:t>daily learning discussions e.g. “What have you learned today?” Instead of “How was your day?” </a:t>
            </a:r>
            <a:endParaRPr lang="en-GB" dirty="0" smtClean="0">
              <a:latin typeface="Calibri" pitchFamily="34" charset="0"/>
            </a:endParaRPr>
          </a:p>
          <a:p>
            <a:pPr marL="109728" indent="0">
              <a:buNone/>
            </a:pPr>
            <a:endParaRPr lang="en-GB" dirty="0" smtClean="0">
              <a:latin typeface="Calibri" pitchFamily="34" charset="0"/>
            </a:endParaRPr>
          </a:p>
          <a:p>
            <a:r>
              <a:rPr lang="en-GB" dirty="0" smtClean="0">
                <a:latin typeface="Calibri" pitchFamily="34" charset="0"/>
              </a:rPr>
              <a:t>Help </a:t>
            </a:r>
            <a:r>
              <a:rPr lang="en-GB" dirty="0">
                <a:latin typeface="Calibri" pitchFamily="34" charset="0"/>
              </a:rPr>
              <a:t>children to understand that their brains can change and </a:t>
            </a:r>
            <a:r>
              <a:rPr lang="en-GB" dirty="0" smtClean="0">
                <a:latin typeface="Calibri" pitchFamily="34" charset="0"/>
              </a:rPr>
              <a:t>GROW. </a:t>
            </a:r>
          </a:p>
          <a:p>
            <a:pPr marL="109728" indent="0">
              <a:buNone/>
            </a:pPr>
            <a:endParaRPr lang="en-GB" dirty="0" smtClean="0">
              <a:latin typeface="Calibri" pitchFamily="34" charset="0"/>
            </a:endParaRPr>
          </a:p>
          <a:p>
            <a:r>
              <a:rPr lang="en-GB" dirty="0" smtClean="0">
                <a:latin typeface="Calibri" pitchFamily="34" charset="0"/>
              </a:rPr>
              <a:t>Discuss new learning and develop topic related and key vocabulary. </a:t>
            </a:r>
            <a:endParaRPr lang="en-US" dirty="0">
              <a:latin typeface="Calibri" pitchFamily="34" charset="0"/>
            </a:endParaRPr>
          </a:p>
        </p:txBody>
      </p:sp>
      <p:sp>
        <p:nvSpPr>
          <p:cNvPr id="3" name="Title 2"/>
          <p:cNvSpPr>
            <a:spLocks noGrp="1"/>
          </p:cNvSpPr>
          <p:nvPr>
            <p:ph type="title"/>
          </p:nvPr>
        </p:nvSpPr>
        <p:spPr/>
        <p:txBody>
          <a:bodyPr/>
          <a:lstStyle/>
          <a:p>
            <a:pPr algn="ctr"/>
            <a:r>
              <a:rPr lang="en-GB" dirty="0" smtClean="0">
                <a:latin typeface="Calibri" pitchFamily="34" charset="0"/>
              </a:rPr>
              <a:t>Further Strategies </a:t>
            </a:r>
            <a:endParaRPr lang="en-US" dirty="0">
              <a:latin typeface="Calibri" pitchFamily="34" charset="0"/>
            </a:endParaRPr>
          </a:p>
        </p:txBody>
      </p:sp>
      <p:pic>
        <p:nvPicPr>
          <p:cNvPr id="4" name="Picture 2" descr="L:\L\logo\school logo final2.bmp"/>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53129" y="5949280"/>
            <a:ext cx="683566" cy="7202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5972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animEffect transition="in" filter="fade">
                                      <p:cBhvr>
                                        <p:cTn id="29" dur="500"/>
                                        <p:tgtEl>
                                          <p:spTgt spid="2">
                                            <p:txEl>
                                              <p:pRg st="8" end="8"/>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10" end="10"/>
                                            </p:txEl>
                                          </p:spTgt>
                                        </p:tgtEl>
                                        <p:attrNameLst>
                                          <p:attrName>style.visibility</p:attrName>
                                        </p:attrNameLst>
                                      </p:cBhvr>
                                      <p:to>
                                        <p:strVal val="visible"/>
                                      </p:to>
                                    </p:set>
                                    <p:animEffect transition="in" filter="fade">
                                      <p:cBhvr>
                                        <p:cTn id="34" dur="500"/>
                                        <p:tgtEl>
                                          <p:spTgt spid="2">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xEl>
                                              <p:pRg st="12" end="12"/>
                                            </p:txEl>
                                          </p:spTgt>
                                        </p:tgtEl>
                                        <p:attrNameLst>
                                          <p:attrName>style.visibility</p:attrName>
                                        </p:attrNameLst>
                                      </p:cBhvr>
                                      <p:to>
                                        <p:strVal val="visible"/>
                                      </p:to>
                                    </p:set>
                                    <p:animEffect transition="in" filter="fade">
                                      <p:cBhvr>
                                        <p:cTn id="39"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70" y="836712"/>
            <a:ext cx="8229600" cy="1143000"/>
          </a:xfrm>
        </p:spPr>
        <p:txBody>
          <a:bodyPr>
            <a:normAutofit fontScale="90000"/>
          </a:bodyPr>
          <a:lstStyle/>
          <a:p>
            <a:pPr algn="ctr"/>
            <a:r>
              <a:rPr lang="en-GB" sz="4900" dirty="0">
                <a:solidFill>
                  <a:schemeClr val="accent5"/>
                </a:solidFill>
                <a:latin typeface="Calibri" pitchFamily="34" charset="0"/>
              </a:rPr>
              <a:t>Why do some people try harder than others?</a:t>
            </a:r>
            <a:r>
              <a:rPr lang="en-GB" sz="4400" i="1" dirty="0"/>
              <a:t/>
            </a:r>
            <a:br>
              <a:rPr lang="en-GB" sz="4400" i="1" dirty="0"/>
            </a:br>
            <a:endParaRPr lang="en-US" dirty="0"/>
          </a:p>
        </p:txBody>
      </p:sp>
      <p:pic>
        <p:nvPicPr>
          <p:cNvPr id="5" name="Picture 2" descr="L:\L\logo\school logo final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36296" y="5000228"/>
            <a:ext cx="1789922" cy="179663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611560" y="2490282"/>
            <a:ext cx="7632848" cy="2308324"/>
          </a:xfrm>
          <a:prstGeom prst="rect">
            <a:avLst/>
          </a:prstGeom>
        </p:spPr>
        <p:txBody>
          <a:bodyPr wrap="square">
            <a:spAutoFit/>
          </a:bodyPr>
          <a:lstStyle/>
          <a:p>
            <a:r>
              <a:rPr lang="en-GB" sz="2400" b="1" i="1" dirty="0" smtClean="0">
                <a:solidFill>
                  <a:srgbClr val="FF0000"/>
                </a:solidFill>
                <a:latin typeface="Calibri" pitchFamily="34" charset="0"/>
              </a:rPr>
              <a:t>“Because some people don’t care about doing well in some areas.”</a:t>
            </a:r>
          </a:p>
          <a:p>
            <a:endParaRPr lang="en-GB" sz="2400" dirty="0" smtClean="0">
              <a:latin typeface="Calibri" pitchFamily="34" charset="0"/>
            </a:endParaRPr>
          </a:p>
          <a:p>
            <a:r>
              <a:rPr lang="en-GB" sz="2400" dirty="0" smtClean="0">
                <a:solidFill>
                  <a:schemeClr val="accent5"/>
                </a:solidFill>
                <a:latin typeface="Calibri" pitchFamily="34" charset="0"/>
              </a:rPr>
              <a:t>Given the choice, would anyone really choose to do badly?</a:t>
            </a:r>
          </a:p>
          <a:p>
            <a:endParaRPr lang="en-GB" sz="2400" dirty="0" smtClean="0">
              <a:solidFill>
                <a:schemeClr val="accent5"/>
              </a:solidFill>
              <a:latin typeface="Calibri" pitchFamily="34" charset="0"/>
            </a:endParaRPr>
          </a:p>
          <a:p>
            <a:r>
              <a:rPr lang="en-GB" sz="2400" dirty="0" smtClean="0">
                <a:solidFill>
                  <a:schemeClr val="accent5"/>
                </a:solidFill>
                <a:latin typeface="Calibri" pitchFamily="34" charset="0"/>
              </a:rPr>
              <a:t>Isn’t this something we tell ourselves to protect our ego?</a:t>
            </a:r>
          </a:p>
        </p:txBody>
      </p:sp>
    </p:spTree>
    <p:extLst>
      <p:ext uri="{BB962C8B-B14F-4D97-AF65-F5344CB8AC3E}">
        <p14:creationId xmlns:p14="http://schemas.microsoft.com/office/powerpoint/2010/main" xmlns="" val="315067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descr="Image result for carol dweck">
            <a:extLst>
              <a:ext uri="{FF2B5EF4-FFF2-40B4-BE49-F238E27FC236}">
                <a16:creationId xmlns:lc="http://schemas.openxmlformats.org/drawingml/2006/lockedCanvas" xmlns:a16="http://schemas.microsoft.com/office/drawing/2014/main" xmlns="" id="{8D9CF9B4-853C-488B-B26D-D54BEE2F69D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63688" y="1556792"/>
            <a:ext cx="5904656" cy="441565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579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endParaRPr lang="en-GB" i="1" dirty="0" smtClean="0">
              <a:latin typeface="Calibri" pitchFamily="34" charset="0"/>
            </a:endParaRPr>
          </a:p>
          <a:p>
            <a:pPr marL="109728" indent="0">
              <a:buNone/>
            </a:pPr>
            <a:r>
              <a:rPr lang="en-US" dirty="0">
                <a:solidFill>
                  <a:srgbClr val="FF0000"/>
                </a:solidFill>
              </a:rPr>
              <a:t>Who is this describing?</a:t>
            </a:r>
            <a:endParaRPr lang="en-GB" i="1" dirty="0" smtClean="0">
              <a:solidFill>
                <a:srgbClr val="FF0000"/>
              </a:solidFill>
              <a:latin typeface="Calibri" pitchFamily="34" charset="0"/>
            </a:endParaRPr>
          </a:p>
          <a:p>
            <a:pPr marL="109728" indent="0">
              <a:buNone/>
            </a:pPr>
            <a:endParaRPr lang="en-GB" i="1" dirty="0">
              <a:latin typeface="Calibri" pitchFamily="34" charset="0"/>
            </a:endParaRPr>
          </a:p>
          <a:p>
            <a:pPr marL="109728" indent="0">
              <a:buNone/>
            </a:pPr>
            <a:r>
              <a:rPr lang="en-GB" i="1" dirty="0" smtClean="0">
                <a:latin typeface="Calibri" pitchFamily="34" charset="0"/>
              </a:rPr>
              <a:t>At </a:t>
            </a:r>
            <a:r>
              <a:rPr lang="en-GB" i="1" dirty="0">
                <a:latin typeface="Calibri" pitchFamily="34" charset="0"/>
              </a:rPr>
              <a:t>30 years old, he was left devastated and depressed after being unceremoniously removed from the company he had </a:t>
            </a:r>
            <a:r>
              <a:rPr lang="en-GB" i="1" dirty="0" smtClean="0">
                <a:latin typeface="Calibri" pitchFamily="34" charset="0"/>
              </a:rPr>
              <a:t>started.</a:t>
            </a:r>
          </a:p>
          <a:p>
            <a:pPr marL="109728" indent="0">
              <a:buNone/>
            </a:pPr>
            <a:endParaRPr lang="en-GB" i="1" dirty="0">
              <a:latin typeface="Calibri" pitchFamily="34" charset="0"/>
            </a:endParaRPr>
          </a:p>
          <a:p>
            <a:pPr marL="109728" indent="0">
              <a:buNone/>
            </a:pPr>
            <a:r>
              <a:rPr lang="en-GB" sz="2800" i="1" dirty="0" smtClean="0">
                <a:solidFill>
                  <a:srgbClr val="FF0000"/>
                </a:solidFill>
                <a:latin typeface="Calibri" pitchFamily="34" charset="0"/>
              </a:rPr>
              <a:t>Steve Jobs</a:t>
            </a:r>
            <a:endParaRPr lang="en-US" sz="2800" i="1" dirty="0">
              <a:solidFill>
                <a:srgbClr val="FF0000"/>
              </a:solidFill>
              <a:latin typeface="Calibri" pitchFamily="34" charset="0"/>
            </a:endParaRPr>
          </a:p>
        </p:txBody>
      </p:sp>
      <p:sp>
        <p:nvSpPr>
          <p:cNvPr id="3" name="Title 2"/>
          <p:cNvSpPr>
            <a:spLocks noGrp="1"/>
          </p:cNvSpPr>
          <p:nvPr>
            <p:ph type="title"/>
          </p:nvPr>
        </p:nvSpPr>
        <p:spPr/>
        <p:txBody>
          <a:bodyPr/>
          <a:lstStyle/>
          <a:p>
            <a:r>
              <a:rPr lang="en-GB" dirty="0" smtClean="0"/>
              <a:t>Famous Failures</a:t>
            </a:r>
            <a:endParaRPr lang="en-US" dirty="0"/>
          </a:p>
        </p:txBody>
      </p:sp>
      <p:pic>
        <p:nvPicPr>
          <p:cNvPr id="819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7016" t="45565" r="20200" b="24193"/>
          <a:stretch/>
        </p:blipFill>
        <p:spPr bwMode="auto">
          <a:xfrm>
            <a:off x="5724128" y="476672"/>
            <a:ext cx="2964427" cy="22122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8721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5" end="5"/>
                                            </p:txEl>
                                          </p:spTgt>
                                        </p:tgtEl>
                                        <p:attrNameLst>
                                          <p:attrName>style.visibility</p:attrName>
                                        </p:attrNameLst>
                                      </p:cBhvr>
                                      <p:to>
                                        <p:strVal val="visible"/>
                                      </p:to>
                                    </p:set>
                                    <p:animEffect transition="in" filter="fade">
                                      <p:cBhvr>
                                        <p:cTn id="20" dur="500"/>
                                        <p:tgtEl>
                                          <p:spTgt spid="2">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8194"/>
                                        </p:tgtEl>
                                        <p:attrNameLst>
                                          <p:attrName>style.visibility</p:attrName>
                                        </p:attrNameLst>
                                      </p:cBhvr>
                                      <p:to>
                                        <p:strVal val="visible"/>
                                      </p:to>
                                    </p:set>
                                    <p:animEffect transition="in" filter="circle(in)">
                                      <p:cBhvr>
                                        <p:cTn id="25"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endParaRPr lang="en-GB" i="1" dirty="0" smtClean="0">
              <a:latin typeface="Calibri" pitchFamily="34" charset="0"/>
            </a:endParaRPr>
          </a:p>
          <a:p>
            <a:pPr marL="109728" indent="0">
              <a:buNone/>
            </a:pPr>
            <a:r>
              <a:rPr lang="en-US" dirty="0">
                <a:solidFill>
                  <a:srgbClr val="FF0000"/>
                </a:solidFill>
              </a:rPr>
              <a:t>Who is this describing?</a:t>
            </a:r>
            <a:endParaRPr lang="en-GB" i="1" dirty="0" smtClean="0">
              <a:solidFill>
                <a:srgbClr val="FF0000"/>
              </a:solidFill>
              <a:latin typeface="Calibri" pitchFamily="34" charset="0"/>
            </a:endParaRPr>
          </a:p>
          <a:p>
            <a:pPr marL="109728" indent="0">
              <a:buNone/>
            </a:pPr>
            <a:endParaRPr lang="en-GB" i="1" dirty="0">
              <a:latin typeface="Calibri" pitchFamily="34" charset="0"/>
            </a:endParaRPr>
          </a:p>
          <a:p>
            <a:pPr marL="109728" indent="0">
              <a:buNone/>
            </a:pPr>
            <a:r>
              <a:rPr lang="en-GB" i="1" dirty="0" smtClean="0">
                <a:latin typeface="Calibri" pitchFamily="34" charset="0"/>
              </a:rPr>
              <a:t>She had no job, a young daughter and had lost her mother. In writing a book, she sent off the first three chapters but received many set backs with no publisher willing to take on the project. </a:t>
            </a:r>
          </a:p>
          <a:p>
            <a:pPr marL="109728" indent="0">
              <a:buNone/>
            </a:pPr>
            <a:endParaRPr lang="en-GB" i="1" dirty="0">
              <a:latin typeface="Calibri" pitchFamily="34" charset="0"/>
            </a:endParaRPr>
          </a:p>
          <a:p>
            <a:pPr marL="109728" indent="0">
              <a:buNone/>
            </a:pPr>
            <a:r>
              <a:rPr lang="en-GB" sz="2800" i="1" dirty="0" smtClean="0">
                <a:solidFill>
                  <a:srgbClr val="FF0000"/>
                </a:solidFill>
                <a:latin typeface="Calibri" pitchFamily="34" charset="0"/>
              </a:rPr>
              <a:t>J K Rowling</a:t>
            </a:r>
            <a:endParaRPr lang="en-US" sz="2800" i="1" dirty="0">
              <a:solidFill>
                <a:srgbClr val="FF0000"/>
              </a:solidFill>
              <a:latin typeface="Calibri" pitchFamily="34" charset="0"/>
            </a:endParaRPr>
          </a:p>
        </p:txBody>
      </p:sp>
      <p:sp>
        <p:nvSpPr>
          <p:cNvPr id="3" name="Title 2"/>
          <p:cNvSpPr>
            <a:spLocks noGrp="1"/>
          </p:cNvSpPr>
          <p:nvPr>
            <p:ph type="title"/>
          </p:nvPr>
        </p:nvSpPr>
        <p:spPr/>
        <p:txBody>
          <a:bodyPr/>
          <a:lstStyle/>
          <a:p>
            <a:r>
              <a:rPr lang="en-GB" dirty="0" smtClean="0"/>
              <a:t>Famous Failures</a:t>
            </a:r>
            <a:endParaRPr 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502" t="33266" r="43891" b="21573"/>
          <a:stretch/>
        </p:blipFill>
        <p:spPr bwMode="auto">
          <a:xfrm>
            <a:off x="899592" y="1412776"/>
            <a:ext cx="6194324" cy="33036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86458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heel(1)">
                                      <p:cBhvr>
                                        <p:cTn id="2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09728" indent="0">
              <a:buNone/>
            </a:pPr>
            <a:endParaRPr lang="en-GB" i="1" dirty="0" smtClean="0">
              <a:latin typeface="Calibri" pitchFamily="34" charset="0"/>
            </a:endParaRPr>
          </a:p>
          <a:p>
            <a:pPr marL="109728" indent="0">
              <a:buNone/>
            </a:pPr>
            <a:r>
              <a:rPr lang="en-US" dirty="0">
                <a:solidFill>
                  <a:srgbClr val="FF0000"/>
                </a:solidFill>
              </a:rPr>
              <a:t>Who is this describing?</a:t>
            </a:r>
            <a:endParaRPr lang="en-GB" i="1" dirty="0" smtClean="0">
              <a:solidFill>
                <a:srgbClr val="FF0000"/>
              </a:solidFill>
              <a:latin typeface="Calibri" pitchFamily="34" charset="0"/>
            </a:endParaRPr>
          </a:p>
          <a:p>
            <a:pPr marL="109728" indent="0">
              <a:buNone/>
            </a:pPr>
            <a:endParaRPr lang="en-GB" i="1" dirty="0">
              <a:latin typeface="Calibri" pitchFamily="34" charset="0"/>
            </a:endParaRPr>
          </a:p>
          <a:p>
            <a:pPr marL="109728" indent="0">
              <a:buNone/>
            </a:pPr>
            <a:r>
              <a:rPr lang="en-GB" i="1" dirty="0" smtClean="0">
                <a:latin typeface="Calibri" pitchFamily="34" charset="0"/>
              </a:rPr>
              <a:t>She faced many setbacks and was fired from her role as a television reporter because she ‘was unfit for TV.’ </a:t>
            </a:r>
          </a:p>
          <a:p>
            <a:pPr marL="109728" indent="0">
              <a:buNone/>
            </a:pPr>
            <a:endParaRPr lang="en-GB" i="1" dirty="0">
              <a:latin typeface="Calibri" pitchFamily="34" charset="0"/>
            </a:endParaRPr>
          </a:p>
          <a:p>
            <a:pPr marL="109728" indent="0">
              <a:buNone/>
            </a:pPr>
            <a:r>
              <a:rPr lang="en-GB" sz="2800" i="1" dirty="0">
                <a:solidFill>
                  <a:srgbClr val="FF0000"/>
                </a:solidFill>
              </a:rPr>
              <a:t>Oprah Winfrey</a:t>
            </a:r>
            <a:endParaRPr lang="en-US" sz="2800" i="1" dirty="0">
              <a:solidFill>
                <a:srgbClr val="FF0000"/>
              </a:solidFill>
              <a:latin typeface="Calibri" pitchFamily="34" charset="0"/>
            </a:endParaRPr>
          </a:p>
        </p:txBody>
      </p:sp>
      <p:sp>
        <p:nvSpPr>
          <p:cNvPr id="3" name="Title 2"/>
          <p:cNvSpPr>
            <a:spLocks noGrp="1"/>
          </p:cNvSpPr>
          <p:nvPr>
            <p:ph type="title"/>
          </p:nvPr>
        </p:nvSpPr>
        <p:spPr/>
        <p:txBody>
          <a:bodyPr/>
          <a:lstStyle/>
          <a:p>
            <a:r>
              <a:rPr lang="en-GB" dirty="0" smtClean="0"/>
              <a:t>Famous Failures</a:t>
            </a:r>
            <a:endParaRPr lang="en-US" dirty="0"/>
          </a:p>
        </p:txBody>
      </p:sp>
      <p:pic>
        <p:nvPicPr>
          <p:cNvPr id="5" name="Picture 2" descr="http://www.topnews.in/files/Oprah-Winfrey_0.jpg"/>
          <p:cNvPicPr>
            <a:picLocks noChangeAspect="1" noChangeArrowheads="1"/>
          </p:cNvPicPr>
          <p:nvPr/>
        </p:nvPicPr>
        <p:blipFill>
          <a:blip r:embed="rId2" cstate="print"/>
          <a:srcRect/>
          <a:stretch>
            <a:fillRect/>
          </a:stretch>
        </p:blipFill>
        <p:spPr bwMode="auto">
          <a:xfrm>
            <a:off x="6516216" y="476672"/>
            <a:ext cx="2016224" cy="2067922"/>
          </a:xfrm>
          <a:prstGeom prst="rect">
            <a:avLst/>
          </a:prstGeom>
          <a:noFill/>
        </p:spPr>
      </p:pic>
    </p:spTree>
    <p:extLst>
      <p:ext uri="{BB962C8B-B14F-4D97-AF65-F5344CB8AC3E}">
        <p14:creationId xmlns:p14="http://schemas.microsoft.com/office/powerpoint/2010/main" xmlns="" val="1784846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buNone/>
            </a:pPr>
            <a:endParaRPr lang="en-GB" i="1" dirty="0" smtClean="0">
              <a:latin typeface="Calibri" pitchFamily="34" charset="0"/>
            </a:endParaRPr>
          </a:p>
          <a:p>
            <a:pPr marL="109728" indent="0">
              <a:buNone/>
            </a:pPr>
            <a:r>
              <a:rPr lang="en-US" dirty="0">
                <a:solidFill>
                  <a:srgbClr val="FF0000"/>
                </a:solidFill>
              </a:rPr>
              <a:t>Who is this describing?</a:t>
            </a:r>
            <a:endParaRPr lang="en-GB" i="1" dirty="0" smtClean="0">
              <a:solidFill>
                <a:srgbClr val="FF0000"/>
              </a:solidFill>
              <a:latin typeface="Calibri" pitchFamily="34" charset="0"/>
            </a:endParaRPr>
          </a:p>
          <a:p>
            <a:pPr marL="109728" indent="0">
              <a:buNone/>
            </a:pPr>
            <a:endParaRPr lang="en-GB" i="1" dirty="0">
              <a:latin typeface="Calibri" pitchFamily="34" charset="0"/>
            </a:endParaRPr>
          </a:p>
          <a:p>
            <a:pPr marL="109728" indent="0">
              <a:buNone/>
            </a:pPr>
            <a:r>
              <a:rPr lang="en-GB" sz="2000" dirty="0">
                <a:latin typeface="Calibri" pitchFamily="34" charset="0"/>
              </a:rPr>
              <a:t>At the age of 11 I was diagnose with growth hormone deficiency. This meant that </a:t>
            </a:r>
            <a:r>
              <a:rPr lang="en-GB" sz="2000" dirty="0" smtClean="0">
                <a:latin typeface="Calibri" pitchFamily="34" charset="0"/>
              </a:rPr>
              <a:t>he </a:t>
            </a:r>
            <a:r>
              <a:rPr lang="en-GB" sz="2000" dirty="0">
                <a:latin typeface="Calibri" pitchFamily="34" charset="0"/>
              </a:rPr>
              <a:t>did not grow tall enough to play football professionally and no club was willing to pay the $900 a month for </a:t>
            </a:r>
            <a:r>
              <a:rPr lang="en-GB" sz="2000" dirty="0" smtClean="0">
                <a:latin typeface="Calibri" pitchFamily="34" charset="0"/>
              </a:rPr>
              <a:t>his </a:t>
            </a:r>
            <a:r>
              <a:rPr lang="en-GB" sz="2000" dirty="0">
                <a:latin typeface="Calibri" pitchFamily="34" charset="0"/>
              </a:rPr>
              <a:t>treatment.</a:t>
            </a:r>
          </a:p>
          <a:p>
            <a:pPr marL="109728" indent="0">
              <a:buNone/>
            </a:pPr>
            <a:endParaRPr lang="en-GB" i="1" dirty="0" smtClean="0">
              <a:latin typeface="Calibri" pitchFamily="34" charset="0"/>
            </a:endParaRPr>
          </a:p>
          <a:p>
            <a:pPr marL="109728" indent="0">
              <a:buNone/>
            </a:pPr>
            <a:r>
              <a:rPr lang="en-GB" b="1" i="1" dirty="0">
                <a:solidFill>
                  <a:srgbClr val="FF0000"/>
                </a:solidFill>
                <a:latin typeface="Calibri" pitchFamily="34" charset="0"/>
              </a:rPr>
              <a:t>Lionel </a:t>
            </a:r>
            <a:r>
              <a:rPr lang="en-GB" b="1" i="1" dirty="0" err="1">
                <a:solidFill>
                  <a:srgbClr val="FF0000"/>
                </a:solidFill>
                <a:latin typeface="Calibri" pitchFamily="34" charset="0"/>
              </a:rPr>
              <a:t>Messi</a:t>
            </a:r>
            <a:endParaRPr lang="en-GB" b="1" i="1" dirty="0">
              <a:solidFill>
                <a:srgbClr val="FF0000"/>
              </a:solidFill>
              <a:latin typeface="Calibri" pitchFamily="34" charset="0"/>
            </a:endParaRPr>
          </a:p>
        </p:txBody>
      </p:sp>
      <p:sp>
        <p:nvSpPr>
          <p:cNvPr id="3" name="Title 2"/>
          <p:cNvSpPr>
            <a:spLocks noGrp="1"/>
          </p:cNvSpPr>
          <p:nvPr>
            <p:ph type="title"/>
          </p:nvPr>
        </p:nvSpPr>
        <p:spPr/>
        <p:txBody>
          <a:bodyPr/>
          <a:lstStyle/>
          <a:p>
            <a:r>
              <a:rPr lang="en-GB" dirty="0" smtClean="0"/>
              <a:t>Famous Failures</a:t>
            </a:r>
            <a:endParaRPr lang="en-US" dirty="0"/>
          </a:p>
        </p:txBody>
      </p:sp>
      <p:pic>
        <p:nvPicPr>
          <p:cNvPr id="5" name="Picture 2" descr="File:Lionel Messi Player of the Year 2011.jpg">
            <a:hlinkClick r:id="rId2"/>
          </p:cNvPr>
          <p:cNvPicPr>
            <a:picLocks noChangeAspect="1" noChangeArrowheads="1"/>
          </p:cNvPicPr>
          <p:nvPr/>
        </p:nvPicPr>
        <p:blipFill>
          <a:blip r:embed="rId3" cstate="print"/>
          <a:srcRect/>
          <a:stretch>
            <a:fillRect/>
          </a:stretch>
        </p:blipFill>
        <p:spPr bwMode="auto">
          <a:xfrm>
            <a:off x="6744719" y="188640"/>
            <a:ext cx="2075751" cy="2563659"/>
          </a:xfrm>
          <a:prstGeom prst="rect">
            <a:avLst/>
          </a:prstGeom>
          <a:noFill/>
        </p:spPr>
      </p:pic>
    </p:spTree>
    <p:extLst>
      <p:ext uri="{BB962C8B-B14F-4D97-AF65-F5344CB8AC3E}">
        <p14:creationId xmlns:p14="http://schemas.microsoft.com/office/powerpoint/2010/main" xmlns="" val="3573381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3943" t="33065" r="49785" b="18952"/>
          <a:stretch/>
        </p:blipFill>
        <p:spPr bwMode="auto">
          <a:xfrm>
            <a:off x="0" y="0"/>
            <a:ext cx="9220834"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179512" y="6309320"/>
            <a:ext cx="3384376" cy="646331"/>
          </a:xfrm>
          <a:prstGeom prst="rect">
            <a:avLst/>
          </a:prstGeom>
          <a:noFill/>
        </p:spPr>
        <p:txBody>
          <a:bodyPr wrap="square" rtlCol="0">
            <a:spAutoFit/>
          </a:bodyPr>
          <a:lstStyle/>
          <a:p>
            <a:r>
              <a:rPr lang="en-US" dirty="0"/>
              <a:t>https://www.youtube.com/watch?v=lGCP154Ojy8</a:t>
            </a:r>
          </a:p>
        </p:txBody>
      </p:sp>
    </p:spTree>
    <p:extLst>
      <p:ext uri="{BB962C8B-B14F-4D97-AF65-F5344CB8AC3E}">
        <p14:creationId xmlns:p14="http://schemas.microsoft.com/office/powerpoint/2010/main" xmlns="" val="42135845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3270" y="836712"/>
            <a:ext cx="8229600" cy="1143000"/>
          </a:xfrm>
        </p:spPr>
        <p:txBody>
          <a:bodyPr>
            <a:normAutofit fontScale="90000"/>
          </a:bodyPr>
          <a:lstStyle/>
          <a:p>
            <a:pPr algn="ctr"/>
            <a:r>
              <a:rPr lang="en-GB" sz="4900" dirty="0">
                <a:solidFill>
                  <a:schemeClr val="accent5"/>
                </a:solidFill>
                <a:latin typeface="Calibri" pitchFamily="34" charset="0"/>
              </a:rPr>
              <a:t>Why do some people try harder than others?</a:t>
            </a:r>
            <a:r>
              <a:rPr lang="en-GB" sz="4400" i="1" dirty="0"/>
              <a:t/>
            </a:r>
            <a:br>
              <a:rPr lang="en-GB" sz="4400" i="1" dirty="0"/>
            </a:br>
            <a:endParaRPr lang="en-US" dirty="0"/>
          </a:p>
        </p:txBody>
      </p:sp>
      <p:sp>
        <p:nvSpPr>
          <p:cNvPr id="4" name="Rectangle 3"/>
          <p:cNvSpPr/>
          <p:nvPr/>
        </p:nvSpPr>
        <p:spPr>
          <a:xfrm>
            <a:off x="323528" y="1916832"/>
            <a:ext cx="7488832" cy="1569660"/>
          </a:xfrm>
          <a:prstGeom prst="rect">
            <a:avLst/>
          </a:prstGeom>
        </p:spPr>
        <p:txBody>
          <a:bodyPr wrap="square">
            <a:spAutoFit/>
          </a:bodyPr>
          <a:lstStyle/>
          <a:p>
            <a:pPr marL="269875" indent="-269875"/>
            <a:endParaRPr lang="en-GB" sz="2400" b="1" i="1" dirty="0" smtClean="0"/>
          </a:p>
          <a:p>
            <a:pPr marL="269875" indent="-269875"/>
            <a:r>
              <a:rPr lang="en-GB" sz="2400" b="1" dirty="0" smtClean="0">
                <a:solidFill>
                  <a:schemeClr val="accent5"/>
                </a:solidFill>
                <a:latin typeface="Calibri" pitchFamily="34" charset="0"/>
              </a:rPr>
              <a:t>Discuss as many answers as you can think of.</a:t>
            </a:r>
          </a:p>
          <a:p>
            <a:endParaRPr lang="en-GB" sz="2400" b="1" dirty="0" smtClean="0">
              <a:solidFill>
                <a:schemeClr val="accent5"/>
              </a:solidFill>
              <a:latin typeface="Calibri" pitchFamily="34" charset="0"/>
            </a:endParaRPr>
          </a:p>
          <a:p>
            <a:r>
              <a:rPr lang="en-GB" sz="2400" b="1" dirty="0" smtClean="0">
                <a:solidFill>
                  <a:schemeClr val="accent5"/>
                </a:solidFill>
                <a:latin typeface="Calibri" pitchFamily="34" charset="0"/>
              </a:rPr>
              <a:t>For each answer, ask yourself ‘Why?’</a:t>
            </a:r>
          </a:p>
        </p:txBody>
      </p:sp>
      <p:pic>
        <p:nvPicPr>
          <p:cNvPr id="5" name="Picture 2" descr="L:\L\logo\school logo final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36296" y="5000228"/>
            <a:ext cx="1789922" cy="1796635"/>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467544" y="3951418"/>
            <a:ext cx="7776864" cy="1200329"/>
          </a:xfrm>
          <a:prstGeom prst="rect">
            <a:avLst/>
          </a:prstGeom>
        </p:spPr>
        <p:txBody>
          <a:bodyPr wrap="square">
            <a:spAutoFit/>
          </a:bodyPr>
          <a:lstStyle/>
          <a:p>
            <a:r>
              <a:rPr lang="en-GB" sz="2400" i="1" dirty="0" smtClean="0">
                <a:solidFill>
                  <a:srgbClr val="FF0000"/>
                </a:solidFill>
                <a:latin typeface="Calibri" pitchFamily="34" charset="0"/>
              </a:rPr>
              <a:t>“Because some people are lazy.”</a:t>
            </a:r>
          </a:p>
          <a:p>
            <a:endParaRPr lang="en-GB" sz="2400" dirty="0" smtClean="0">
              <a:latin typeface="Calibri" pitchFamily="34" charset="0"/>
            </a:endParaRPr>
          </a:p>
          <a:p>
            <a:r>
              <a:rPr lang="en-GB" sz="2400" dirty="0" smtClean="0">
                <a:solidFill>
                  <a:srgbClr val="002060"/>
                </a:solidFill>
                <a:latin typeface="Calibri" pitchFamily="34" charset="0"/>
              </a:rPr>
              <a:t>This is a description of behaviour, not an explanation for it.</a:t>
            </a:r>
          </a:p>
        </p:txBody>
      </p:sp>
    </p:spTree>
    <p:extLst>
      <p:ext uri="{BB962C8B-B14F-4D97-AF65-F5344CB8AC3E}">
        <p14:creationId xmlns:p14="http://schemas.microsoft.com/office/powerpoint/2010/main" xmlns="" val="204045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normAutofit fontScale="90000"/>
          </a:bodyPr>
          <a:lstStyle/>
          <a:p>
            <a:pPr algn="ctr"/>
            <a:r>
              <a:rPr lang="en-GB" dirty="0" smtClean="0">
                <a:solidFill>
                  <a:schemeClr val="accent5"/>
                </a:solidFill>
                <a:latin typeface="Calibri" pitchFamily="34" charset="0"/>
              </a:rPr>
              <a:t>Why don’t </a:t>
            </a:r>
            <a:r>
              <a:rPr lang="en-GB" dirty="0" smtClean="0">
                <a:solidFill>
                  <a:schemeClr val="accent5"/>
                </a:solidFill>
                <a:latin typeface="Calibri" pitchFamily="34" charset="0"/>
              </a:rPr>
              <a:t>we </a:t>
            </a:r>
            <a:r>
              <a:rPr lang="en-GB" dirty="0" smtClean="0">
                <a:solidFill>
                  <a:schemeClr val="accent5"/>
                </a:solidFill>
                <a:latin typeface="Calibri" pitchFamily="34" charset="0"/>
              </a:rPr>
              <a:t>see unmotivated babies?</a:t>
            </a:r>
            <a:endParaRPr lang="en-US" dirty="0">
              <a:solidFill>
                <a:schemeClr val="accent5"/>
              </a:solidFill>
              <a:latin typeface="Calibri" pitchFamily="34" charset="0"/>
            </a:endParaRPr>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8930" t="33065" r="47745" b="19231"/>
          <a:stretch/>
        </p:blipFill>
        <p:spPr bwMode="auto">
          <a:xfrm>
            <a:off x="2815673" y="1340768"/>
            <a:ext cx="3821953" cy="30759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descr="L:\L\logo\school logo final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36296" y="5000228"/>
            <a:ext cx="1789922" cy="1796635"/>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2"/>
          <p:cNvSpPr txBox="1">
            <a:spLocks/>
          </p:cNvSpPr>
          <p:nvPr/>
        </p:nvSpPr>
        <p:spPr>
          <a:xfrm>
            <a:off x="609600" y="4416732"/>
            <a:ext cx="8229600" cy="1143000"/>
          </a:xfrm>
          <a:prstGeom prst="rect">
            <a:avLst/>
          </a:prstGeom>
        </p:spPr>
        <p:txBody>
          <a:bodyPr vert="horz" rtlCol="0" anchor="ctr">
            <a:normAutofit fontScale="975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a:r>
              <a:rPr lang="en-GB" dirty="0" smtClean="0">
                <a:solidFill>
                  <a:schemeClr val="accent5"/>
                </a:solidFill>
                <a:latin typeface="Calibri" pitchFamily="34" charset="0"/>
              </a:rPr>
              <a:t>What changes?</a:t>
            </a:r>
            <a:endParaRPr lang="en-US" dirty="0">
              <a:solidFill>
                <a:schemeClr val="accent5"/>
              </a:solidFill>
              <a:latin typeface="Calibri" pitchFamily="34" charset="0"/>
            </a:endParaRPr>
          </a:p>
        </p:txBody>
      </p:sp>
    </p:spTree>
    <p:extLst>
      <p:ext uri="{BB962C8B-B14F-4D97-AF65-F5344CB8AC3E}">
        <p14:creationId xmlns:p14="http://schemas.microsoft.com/office/powerpoint/2010/main" xmlns="" val="38421454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2" name="Title 1"/>
          <p:cNvSpPr>
            <a:spLocks noGrp="1"/>
          </p:cNvSpPr>
          <p:nvPr>
            <p:ph type="title"/>
          </p:nvPr>
        </p:nvSpPr>
        <p:spPr/>
        <p:txBody>
          <a:bodyPr/>
          <a:lstStyle/>
          <a:p>
            <a:pPr algn="ctr"/>
            <a:r>
              <a:rPr lang="en-GB" dirty="0" smtClean="0">
                <a:solidFill>
                  <a:schemeClr val="accent5"/>
                </a:solidFill>
              </a:rPr>
              <a:t>Views on Intelligence</a:t>
            </a:r>
            <a:endParaRPr lang="en-US" dirty="0">
              <a:solidFill>
                <a:schemeClr val="accent5"/>
              </a:solidFill>
            </a:endParaRPr>
          </a:p>
        </p:txBody>
      </p:sp>
      <p:pic>
        <p:nvPicPr>
          <p:cNvPr id="4" name="Picture 3"/>
          <p:cNvPicPr/>
          <p:nvPr/>
        </p:nvPicPr>
        <p:blipFill rotWithShape="1">
          <a:blip r:embed="rId2" cstate="print">
            <a:extLst>
              <a:ext uri="{28A0092B-C50C-407E-A947-70E740481C1C}">
                <a14:useLocalDpi xmlns:a14="http://schemas.microsoft.com/office/drawing/2010/main" xmlns="" val="0"/>
              </a:ext>
            </a:extLst>
          </a:blip>
          <a:srcRect l="13977" t="38669" r="32612" b="25141"/>
          <a:stretch/>
        </p:blipFill>
        <p:spPr bwMode="auto">
          <a:xfrm>
            <a:off x="1187624" y="1412776"/>
            <a:ext cx="7200800" cy="3240360"/>
          </a:xfrm>
          <a:prstGeom prst="rect">
            <a:avLst/>
          </a:prstGeom>
          <a:noFill/>
          <a:ln>
            <a:noFill/>
          </a:ln>
          <a:extLst>
            <a:ext uri="{53640926-AAD7-44D8-BBD7-CCE9431645EC}">
              <a14:shadowObscured xmlns:a14="http://schemas.microsoft.com/office/drawing/2010/main" xmlns=""/>
            </a:ext>
          </a:extLst>
        </p:spPr>
      </p:pic>
      <p:pic>
        <p:nvPicPr>
          <p:cNvPr id="5" name="Picture 2" descr="L:\L\logo\school logo final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36296" y="5000228"/>
            <a:ext cx="1789922" cy="17966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4379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pPr algn="ctr"/>
            <a:r>
              <a:rPr lang="en-GB" dirty="0" smtClean="0">
                <a:solidFill>
                  <a:schemeClr val="accent5"/>
                </a:solidFill>
                <a:latin typeface="Calibri" pitchFamily="34" charset="0"/>
              </a:rPr>
              <a:t>Views on Intelligence</a:t>
            </a:r>
            <a:endParaRPr lang="en-US" dirty="0">
              <a:solidFill>
                <a:schemeClr val="accent5"/>
              </a:solidFill>
              <a:latin typeface="Calibri" pitchFamily="34" charset="0"/>
            </a:endParaRPr>
          </a:p>
        </p:txBody>
      </p:sp>
      <p:pic>
        <p:nvPicPr>
          <p:cNvPr id="7" name="Picture 2" descr="L:\L\logo\school logo final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24328" y="5354132"/>
            <a:ext cx="1501890" cy="1507523"/>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a:blip r:embed="rId3" cstate="print"/>
          <a:stretch>
            <a:fillRect/>
          </a:stretch>
        </p:blipFill>
        <p:spPr>
          <a:xfrm>
            <a:off x="1691680" y="1340768"/>
            <a:ext cx="5976664" cy="4421038"/>
          </a:xfrm>
          <a:prstGeom prst="rect">
            <a:avLst/>
          </a:prstGeom>
        </p:spPr>
      </p:pic>
    </p:spTree>
    <p:extLst>
      <p:ext uri="{BB962C8B-B14F-4D97-AF65-F5344CB8AC3E}">
        <p14:creationId xmlns:p14="http://schemas.microsoft.com/office/powerpoint/2010/main" xmlns="" val="1583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pPr algn="ctr"/>
            <a:r>
              <a:rPr lang="en-GB" dirty="0" smtClean="0">
                <a:solidFill>
                  <a:schemeClr val="accent5"/>
                </a:solidFill>
              </a:rPr>
              <a:t>The Growth </a:t>
            </a:r>
            <a:r>
              <a:rPr lang="en-GB" dirty="0" err="1" smtClean="0">
                <a:solidFill>
                  <a:schemeClr val="accent5"/>
                </a:solidFill>
              </a:rPr>
              <a:t>Mindset</a:t>
            </a:r>
            <a:r>
              <a:rPr lang="en-GB" dirty="0" smtClean="0">
                <a:solidFill>
                  <a:schemeClr val="accent5"/>
                </a:solidFill>
              </a:rPr>
              <a:t> Theory</a:t>
            </a:r>
            <a:endParaRPr lang="en-US" dirty="0">
              <a:solidFill>
                <a:schemeClr val="accent5"/>
              </a:solidFill>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46021" t="16935" r="17706" b="5577"/>
          <a:stretch/>
        </p:blipFill>
        <p:spPr bwMode="auto">
          <a:xfrm>
            <a:off x="2914392" y="1556792"/>
            <a:ext cx="3783381" cy="45440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descr="L:\L\logo\school logo final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24328" y="5354132"/>
            <a:ext cx="1501890" cy="15075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658314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GB" sz="2400" dirty="0" smtClean="0">
                <a:solidFill>
                  <a:schemeClr val="accent5"/>
                </a:solidFill>
                <a:latin typeface="Calibri" pitchFamily="34" charset="0"/>
              </a:rPr>
              <a:t>A </a:t>
            </a:r>
            <a:r>
              <a:rPr lang="en-GB" sz="2400" dirty="0">
                <a:solidFill>
                  <a:schemeClr val="accent5"/>
                </a:solidFill>
                <a:latin typeface="Calibri" pitchFamily="34" charset="0"/>
              </a:rPr>
              <a:t>mental attitude that determines how you will interpret and respond to situations.</a:t>
            </a:r>
            <a:endParaRPr lang="en-US" sz="2400" dirty="0">
              <a:solidFill>
                <a:schemeClr val="accent5"/>
              </a:solidFill>
              <a:latin typeface="Calibri" pitchFamily="34" charset="0"/>
            </a:endParaRPr>
          </a:p>
        </p:txBody>
      </p:sp>
      <p:sp>
        <p:nvSpPr>
          <p:cNvPr id="3" name="Title 2"/>
          <p:cNvSpPr>
            <a:spLocks noGrp="1"/>
          </p:cNvSpPr>
          <p:nvPr>
            <p:ph type="title"/>
          </p:nvPr>
        </p:nvSpPr>
        <p:spPr/>
        <p:txBody>
          <a:bodyPr/>
          <a:lstStyle/>
          <a:p>
            <a:pPr algn="ctr"/>
            <a:r>
              <a:rPr lang="en-GB" dirty="0" smtClean="0">
                <a:solidFill>
                  <a:schemeClr val="accent5"/>
                </a:solidFill>
                <a:latin typeface="Calibri" pitchFamily="34" charset="0"/>
              </a:rPr>
              <a:t>What is a </a:t>
            </a:r>
            <a:r>
              <a:rPr lang="en-GB" dirty="0" err="1" smtClean="0">
                <a:solidFill>
                  <a:schemeClr val="accent5"/>
                </a:solidFill>
                <a:latin typeface="Calibri" pitchFamily="34" charset="0"/>
              </a:rPr>
              <a:t>mindset</a:t>
            </a:r>
            <a:r>
              <a:rPr lang="en-GB" dirty="0" smtClean="0">
                <a:solidFill>
                  <a:schemeClr val="accent5"/>
                </a:solidFill>
                <a:latin typeface="Calibri" pitchFamily="34" charset="0"/>
              </a:rPr>
              <a:t>?</a:t>
            </a:r>
            <a:endParaRPr lang="en-US" dirty="0">
              <a:solidFill>
                <a:schemeClr val="accent5"/>
              </a:solidFill>
              <a:latin typeface="Calibri" pitchFamily="34" charset="0"/>
            </a:endParaRPr>
          </a:p>
        </p:txBody>
      </p:sp>
      <p:sp>
        <p:nvSpPr>
          <p:cNvPr id="4" name="Rectangle 3"/>
          <p:cNvSpPr/>
          <p:nvPr/>
        </p:nvSpPr>
        <p:spPr>
          <a:xfrm>
            <a:off x="467544" y="2492896"/>
            <a:ext cx="8352928" cy="2862322"/>
          </a:xfrm>
          <a:prstGeom prst="rect">
            <a:avLst/>
          </a:prstGeom>
        </p:spPr>
        <p:txBody>
          <a:bodyPr wrap="square">
            <a:spAutoFit/>
          </a:bodyPr>
          <a:lstStyle/>
          <a:p>
            <a:pPr>
              <a:defRPr/>
            </a:pPr>
            <a:r>
              <a:rPr lang="en-GB" altLang="en-US" sz="2400" dirty="0">
                <a:solidFill>
                  <a:schemeClr val="accent5"/>
                </a:solidFill>
                <a:latin typeface="Calibri" pitchFamily="34" charset="0"/>
                <a:cs typeface="Arial" panose="020B0604020202020204" pitchFamily="34" charset="0"/>
              </a:rPr>
              <a:t>The distinguishing feature of geniuses is their passion and dedication to their craft, and particularly, the way in which they identify, confront, and take pains to remedy their weaknesses (Good, Rattan, &amp; </a:t>
            </a:r>
            <a:r>
              <a:rPr lang="en-GB" altLang="en-US" sz="2400" dirty="0" err="1">
                <a:solidFill>
                  <a:schemeClr val="accent5"/>
                </a:solidFill>
                <a:latin typeface="Calibri" pitchFamily="34" charset="0"/>
                <a:cs typeface="Arial" panose="020B0604020202020204" pitchFamily="34" charset="0"/>
              </a:rPr>
              <a:t>Dweck</a:t>
            </a:r>
            <a:r>
              <a:rPr lang="en-GB" altLang="en-US" sz="2400" dirty="0">
                <a:solidFill>
                  <a:schemeClr val="accent5"/>
                </a:solidFill>
                <a:latin typeface="Calibri" pitchFamily="34" charset="0"/>
                <a:cs typeface="Arial" panose="020B0604020202020204" pitchFamily="34" charset="0"/>
              </a:rPr>
              <a:t>, 2008). </a:t>
            </a:r>
          </a:p>
          <a:p>
            <a:pPr>
              <a:defRPr/>
            </a:pPr>
            <a:endParaRPr lang="en-GB" altLang="en-US" dirty="0">
              <a:cs typeface="Arial" panose="020B0604020202020204" pitchFamily="34" charset="0"/>
            </a:endParaRPr>
          </a:p>
          <a:p>
            <a:pPr>
              <a:defRPr/>
            </a:pPr>
            <a:r>
              <a:rPr lang="en-GB" altLang="en-US" b="1" dirty="0">
                <a:solidFill>
                  <a:srgbClr val="FF0000"/>
                </a:solidFill>
                <a:cs typeface="Arial" panose="020B0604020202020204" pitchFamily="34" charset="0"/>
              </a:rPr>
              <a:t>In other words...</a:t>
            </a:r>
          </a:p>
          <a:p>
            <a:pPr>
              <a:defRPr/>
            </a:pPr>
            <a:r>
              <a:rPr lang="en-GB" altLang="en-US" sz="2400" i="1" dirty="0">
                <a:solidFill>
                  <a:schemeClr val="accent4"/>
                </a:solidFill>
                <a:latin typeface="Calibri" pitchFamily="34" charset="0"/>
                <a:cs typeface="Arial" panose="020B0604020202020204" pitchFamily="34" charset="0"/>
              </a:rPr>
              <a:t>It’s not what you are born with that matters; it’s your </a:t>
            </a:r>
            <a:r>
              <a:rPr lang="en-GB" altLang="en-US" sz="2400" i="1" dirty="0" err="1">
                <a:solidFill>
                  <a:schemeClr val="accent4"/>
                </a:solidFill>
                <a:latin typeface="Calibri" pitchFamily="34" charset="0"/>
                <a:cs typeface="Arial" panose="020B0604020202020204" pitchFamily="34" charset="0"/>
              </a:rPr>
              <a:t>mindset</a:t>
            </a:r>
            <a:r>
              <a:rPr lang="en-GB" altLang="en-US" sz="2400" i="1" dirty="0">
                <a:solidFill>
                  <a:schemeClr val="accent4"/>
                </a:solidFill>
                <a:latin typeface="Calibri" pitchFamily="34" charset="0"/>
                <a:cs typeface="Arial" panose="020B0604020202020204" pitchFamily="34" charset="0"/>
              </a:rPr>
              <a:t> that matters.</a:t>
            </a:r>
          </a:p>
        </p:txBody>
      </p:sp>
      <p:pic>
        <p:nvPicPr>
          <p:cNvPr id="5" name="Picture 2" descr="L:\L\logo\school logo final2.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24328" y="5354132"/>
            <a:ext cx="1501890" cy="15075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7261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500"/>
                                        <p:tgtEl>
                                          <p:spTgt spid="4">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Effect transition="in" filter="fade">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1397</TotalTime>
  <Words>892</Words>
  <Application>Microsoft Office PowerPoint</Application>
  <PresentationFormat>On-screen Show (4:3)</PresentationFormat>
  <Paragraphs>125</Paragraphs>
  <Slides>35</Slides>
  <Notes>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Concourse</vt:lpstr>
      <vt:lpstr>Slide 1</vt:lpstr>
      <vt:lpstr>Outcomes from the workshop</vt:lpstr>
      <vt:lpstr>Why do some people try harder than others? </vt:lpstr>
      <vt:lpstr>Why do some people try harder than others? </vt:lpstr>
      <vt:lpstr>Why don’t we see unmotivated babies?</vt:lpstr>
      <vt:lpstr>Views on Intelligence</vt:lpstr>
      <vt:lpstr>Views on Intelligence</vt:lpstr>
      <vt:lpstr>The Growth Mindset Theory</vt:lpstr>
      <vt:lpstr>What is a mindset?</vt:lpstr>
      <vt:lpstr>Yesterday’s Theory: We Are Born with Intelligence </vt:lpstr>
      <vt:lpstr>Today’s Theory: Mindsets Matter! </vt:lpstr>
      <vt:lpstr>Neuroplasticity </vt:lpstr>
      <vt:lpstr>Neuroplasticity in Action</vt:lpstr>
      <vt:lpstr>Slide 14</vt:lpstr>
      <vt:lpstr>Slide 15</vt:lpstr>
      <vt:lpstr>Slide 16</vt:lpstr>
      <vt:lpstr>Thinking Differently</vt:lpstr>
      <vt:lpstr>Slide 18</vt:lpstr>
      <vt:lpstr>Slide 19</vt:lpstr>
      <vt:lpstr>Slide 20</vt:lpstr>
      <vt:lpstr>Slide 21</vt:lpstr>
      <vt:lpstr>Slide 22</vt:lpstr>
      <vt:lpstr>Slide 23</vt:lpstr>
      <vt:lpstr>Slide 24</vt:lpstr>
      <vt:lpstr>How are we developing a culture?</vt:lpstr>
      <vt:lpstr>Which comments encourage a Growth Mindset?</vt:lpstr>
      <vt:lpstr>Answers </vt:lpstr>
      <vt:lpstr>Giving Praise </vt:lpstr>
      <vt:lpstr>Further Strategies </vt:lpstr>
      <vt:lpstr>Slide 30</vt:lpstr>
      <vt:lpstr>Famous Failures</vt:lpstr>
      <vt:lpstr>Famous Failures</vt:lpstr>
      <vt:lpstr>Famous Failures</vt:lpstr>
      <vt:lpstr>Famous Failures</vt:lpstr>
      <vt:lpstr>Slide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Noel Goodwin</dc:creator>
  <cp:lastModifiedBy>hall</cp:lastModifiedBy>
  <cp:revision>22</cp:revision>
  <dcterms:created xsi:type="dcterms:W3CDTF">2018-09-23T12:10:44Z</dcterms:created>
  <dcterms:modified xsi:type="dcterms:W3CDTF">2018-09-26T10:15:23Z</dcterms:modified>
</cp:coreProperties>
</file>