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6" r:id="rId2"/>
    <p:sldId id="308" r:id="rId3"/>
    <p:sldId id="312" r:id="rId4"/>
    <p:sldId id="313" r:id="rId5"/>
    <p:sldId id="314" r:id="rId6"/>
    <p:sldId id="316" r:id="rId7"/>
    <p:sldId id="318" r:id="rId8"/>
    <p:sldId id="317" r:id="rId9"/>
    <p:sldId id="319" r:id="rId10"/>
    <p:sldId id="322" r:id="rId11"/>
    <p:sldId id="321" r:id="rId12"/>
    <p:sldId id="32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79676" autoAdjust="0"/>
  </p:normalViewPr>
  <p:slideViewPr>
    <p:cSldViewPr>
      <p:cViewPr varScale="1">
        <p:scale>
          <a:sx n="56" d="100"/>
          <a:sy n="56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C778-B5BE-43D0-8AE7-7D27B8295382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E073-DB95-4A1E-9DA9-FF6779616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5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ingwithyourkids.com/why-is-reading-with-your-kids-so-importan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1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E073-DB95-4A1E-9DA9-FF6779616C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7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hlinkClick r:id="rId3"/>
              </a:rPr>
              <a:t>https://readingwithyourkids.com/why-is-reading-with-your-kids-so-important/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E073-DB95-4A1E-9DA9-FF6779616C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9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8CA34-4E0D-4AC1-9201-52C268CD85B0}" type="datetimeFigureOut">
              <a:rPr lang="en-GB" smtClean="0"/>
              <a:pPr/>
              <a:t>04/10/2019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0F0618-9ECE-4D17-A2D3-917BAC9F89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09728" indent="0" algn="ctr">
              <a:buNone/>
            </a:pPr>
            <a:r>
              <a:rPr lang="en-GB" b="1" dirty="0" smtClean="0">
                <a:solidFill>
                  <a:schemeClr val="accent5"/>
                </a:solidFill>
              </a:rPr>
              <a:t>Friday 4</a:t>
            </a:r>
            <a:r>
              <a:rPr lang="en-GB" b="1" baseline="30000" dirty="0" smtClean="0">
                <a:solidFill>
                  <a:schemeClr val="accent5"/>
                </a:solidFill>
              </a:rPr>
              <a:t>th</a:t>
            </a:r>
            <a:r>
              <a:rPr lang="en-GB" b="1" dirty="0" smtClean="0">
                <a:solidFill>
                  <a:schemeClr val="accent5"/>
                </a:solidFill>
              </a:rPr>
              <a:t> October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Bedtime Breakfast</a:t>
            </a:r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3384376" cy="33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alibri" pitchFamily="34" charset="0"/>
              </a:rPr>
              <a:t>From 14</a:t>
            </a:r>
            <a:r>
              <a:rPr lang="en-GB" baseline="30000" dirty="0" smtClean="0">
                <a:latin typeface="Calibri" pitchFamily="34" charset="0"/>
              </a:rPr>
              <a:t>th</a:t>
            </a:r>
            <a:r>
              <a:rPr lang="en-GB" dirty="0" smtClean="0">
                <a:latin typeface="Calibri" pitchFamily="34" charset="0"/>
              </a:rPr>
              <a:t> October, each child will be heard to read on a 1:1 twice a week,</a:t>
            </a:r>
          </a:p>
          <a:p>
            <a:pPr marL="109728" indent="0">
              <a:buNone/>
            </a:pP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Once a week guided reading sessions, </a:t>
            </a:r>
          </a:p>
          <a:p>
            <a:pPr marL="109728" indent="0">
              <a:buNone/>
            </a:pP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Daily phonics lessons, </a:t>
            </a:r>
          </a:p>
          <a:p>
            <a:pPr marL="109728" indent="0">
              <a:buNone/>
            </a:pP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Class story at the end of the day,</a:t>
            </a:r>
          </a:p>
          <a:p>
            <a:pPr marL="109728" indent="0">
              <a:buNone/>
            </a:pPr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Topics and learning activities are driven by texts.</a:t>
            </a:r>
            <a:endParaRPr lang="en-GB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Reading at School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792088" cy="7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3600" b="1" dirty="0"/>
              <a:t>How?</a:t>
            </a:r>
          </a:p>
          <a:p>
            <a:r>
              <a:rPr lang="en-US" dirty="0"/>
              <a:t>Establish a regular time (before bed/bath time works well</a:t>
            </a:r>
            <a:r>
              <a:rPr lang="en-US" dirty="0" smtClean="0"/>
              <a:t>),</a:t>
            </a:r>
            <a:endParaRPr lang="en-US" dirty="0"/>
          </a:p>
          <a:p>
            <a:r>
              <a:rPr lang="en-US" dirty="0"/>
              <a:t>Keep a large variety of reading materials at </a:t>
            </a:r>
            <a:r>
              <a:rPr lang="en-US" dirty="0" smtClean="0"/>
              <a:t>hand,</a:t>
            </a:r>
            <a:endParaRPr lang="en-US" dirty="0"/>
          </a:p>
          <a:p>
            <a:r>
              <a:rPr lang="en-US" dirty="0"/>
              <a:t>Store books/materials in places children can </a:t>
            </a:r>
            <a:r>
              <a:rPr lang="en-US" dirty="0" smtClean="0"/>
              <a:t>access,</a:t>
            </a:r>
            <a:endParaRPr lang="en-US" dirty="0"/>
          </a:p>
          <a:p>
            <a:r>
              <a:rPr lang="en-US" dirty="0"/>
              <a:t>Get library cards for whole </a:t>
            </a:r>
            <a:r>
              <a:rPr lang="en-US" dirty="0" smtClean="0"/>
              <a:t>family,</a:t>
            </a:r>
            <a:endParaRPr lang="en-US" dirty="0"/>
          </a:p>
          <a:p>
            <a:r>
              <a:rPr lang="en-US" dirty="0"/>
              <a:t>Share your love of books with them/advertise the joy of reading!</a:t>
            </a:r>
          </a:p>
          <a:p>
            <a:r>
              <a:rPr lang="en-US" dirty="0"/>
              <a:t>Have paper and writing tools available along </a:t>
            </a:r>
            <a:r>
              <a:rPr lang="en-US" dirty="0" smtClean="0"/>
              <a:t>side,</a:t>
            </a:r>
            <a:endParaRPr lang="en-US" dirty="0"/>
          </a:p>
          <a:p>
            <a:r>
              <a:rPr lang="en-US" dirty="0"/>
              <a:t>Model reading and writing for </a:t>
            </a:r>
            <a:r>
              <a:rPr lang="en-US" dirty="0" smtClean="0"/>
              <a:t>pleasure,</a:t>
            </a:r>
            <a:endParaRPr lang="en-US" dirty="0"/>
          </a:p>
          <a:p>
            <a:r>
              <a:rPr lang="en-US" dirty="0"/>
              <a:t>Make time for conversations about books and </a:t>
            </a:r>
            <a:r>
              <a:rPr lang="en-US" dirty="0" smtClean="0"/>
              <a:t>reading,</a:t>
            </a:r>
            <a:endParaRPr lang="en-US" dirty="0"/>
          </a:p>
          <a:p>
            <a:r>
              <a:rPr lang="en-US" dirty="0"/>
              <a:t>Use board games to reinforce language/literacy </a:t>
            </a:r>
            <a:r>
              <a:rPr lang="en-US" dirty="0" smtClean="0"/>
              <a:t>skills.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Reading Rich Home Environment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792088" cy="7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Pronunciation, </a:t>
            </a:r>
          </a:p>
          <a:p>
            <a:endParaRPr lang="en-GB" dirty="0"/>
          </a:p>
          <a:p>
            <a:r>
              <a:rPr lang="en-GB" dirty="0" smtClean="0"/>
              <a:t>Clap syllables,</a:t>
            </a:r>
          </a:p>
          <a:p>
            <a:endParaRPr lang="en-GB" dirty="0"/>
          </a:p>
          <a:p>
            <a:r>
              <a:rPr lang="en-GB" dirty="0" smtClean="0"/>
              <a:t>Give a clear definition,</a:t>
            </a:r>
          </a:p>
          <a:p>
            <a:endParaRPr lang="en-GB" dirty="0"/>
          </a:p>
          <a:p>
            <a:r>
              <a:rPr lang="en-GB" dirty="0" smtClean="0"/>
              <a:t>Actions and rehearsal – (repetition is really important to ensure children learn new words!),</a:t>
            </a:r>
          </a:p>
          <a:p>
            <a:endParaRPr lang="en-GB" dirty="0"/>
          </a:p>
          <a:p>
            <a:r>
              <a:rPr lang="en-GB" dirty="0" smtClean="0"/>
              <a:t>Use of the word in different contexts.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Vocabulary Development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443874"/>
            <a:ext cx="1152128" cy="11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reflect on the importance of developing children’s vocabulary, 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Reflect on the impact of reading, </a:t>
            </a:r>
          </a:p>
          <a:p>
            <a:endParaRPr lang="en-GB" dirty="0"/>
          </a:p>
          <a:p>
            <a:r>
              <a:rPr lang="en-GB" dirty="0" smtClean="0"/>
              <a:t>Know how we teach reading to your child, </a:t>
            </a:r>
          </a:p>
          <a:p>
            <a:endParaRPr lang="en-GB" dirty="0"/>
          </a:p>
          <a:p>
            <a:r>
              <a:rPr lang="en-GB" dirty="0" smtClean="0"/>
              <a:t>Know the strategies that you can use to develop a love of reading and your child’s vocabulary.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Outcomes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17232"/>
            <a:ext cx="1224136" cy="12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Readers from </a:t>
            </a:r>
            <a:r>
              <a:rPr lang="en-US" dirty="0" smtClean="0"/>
              <a:t>birth,</a:t>
            </a:r>
          </a:p>
          <a:p>
            <a:endParaRPr lang="en-US" dirty="0"/>
          </a:p>
          <a:p>
            <a:r>
              <a:rPr lang="en-US" dirty="0"/>
              <a:t>Children learn quickly that we communicate via spoken </a:t>
            </a:r>
            <a:r>
              <a:rPr lang="en-US" dirty="0" smtClean="0"/>
              <a:t>language,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Babies are sung to, laughed at, talked to, listened </a:t>
            </a:r>
            <a:r>
              <a:rPr lang="en-US" dirty="0" smtClean="0"/>
              <a:t>to,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Children understand that print conveys meaning when adults read aloud to them and when they see adults reading.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When does your child learn to read?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17232"/>
            <a:ext cx="1224136" cy="12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Opportunities to:</a:t>
            </a:r>
          </a:p>
          <a:p>
            <a:r>
              <a:rPr lang="en-US" dirty="0"/>
              <a:t>Build </a:t>
            </a:r>
            <a:r>
              <a:rPr lang="en-US" b="1" dirty="0"/>
              <a:t>spoken language </a:t>
            </a:r>
            <a:r>
              <a:rPr lang="en-US" dirty="0"/>
              <a:t>by talking and </a:t>
            </a:r>
            <a:r>
              <a:rPr lang="en-US" dirty="0" smtClean="0"/>
              <a:t>listening,</a:t>
            </a:r>
            <a:endParaRPr lang="en-US" dirty="0"/>
          </a:p>
          <a:p>
            <a:r>
              <a:rPr lang="en-US" dirty="0"/>
              <a:t>Learn about </a:t>
            </a:r>
            <a:r>
              <a:rPr lang="en-US" b="1" dirty="0"/>
              <a:t>print</a:t>
            </a:r>
            <a:r>
              <a:rPr lang="en-US" dirty="0"/>
              <a:t> and </a:t>
            </a:r>
            <a:r>
              <a:rPr lang="en-US" dirty="0" smtClean="0"/>
              <a:t>books,</a:t>
            </a:r>
            <a:endParaRPr lang="en-US" dirty="0"/>
          </a:p>
          <a:p>
            <a:r>
              <a:rPr lang="en-US" dirty="0"/>
              <a:t>Learn about the sounds in spoken language (this is called </a:t>
            </a:r>
            <a:r>
              <a:rPr lang="en-US" b="1" dirty="0"/>
              <a:t>phonological awareness</a:t>
            </a:r>
            <a:r>
              <a:rPr lang="en-US" dirty="0" smtClean="0"/>
              <a:t>),</a:t>
            </a:r>
            <a:endParaRPr lang="en-US" dirty="0"/>
          </a:p>
          <a:p>
            <a:r>
              <a:rPr lang="en-US" dirty="0"/>
              <a:t>Learn about the letters of the alphabet and how they come together to form </a:t>
            </a:r>
            <a:r>
              <a:rPr lang="en-US" dirty="0" smtClean="0"/>
              <a:t>words,</a:t>
            </a:r>
            <a:endParaRPr lang="en-US" dirty="0"/>
          </a:p>
          <a:p>
            <a:r>
              <a:rPr lang="en-US" b="1" dirty="0"/>
              <a:t>Listen</a:t>
            </a:r>
            <a:r>
              <a:rPr lang="en-US" dirty="0"/>
              <a:t> to books </a:t>
            </a:r>
            <a:r>
              <a:rPr lang="en-US" b="1" dirty="0"/>
              <a:t>read </a:t>
            </a:r>
            <a:r>
              <a:rPr lang="en-US" b="1" dirty="0" smtClean="0"/>
              <a:t>aloud.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Every one of these elements is vital!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What makes a skilled and confident reader?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17232"/>
            <a:ext cx="1224136" cy="12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 years old:</a:t>
            </a:r>
          </a:p>
          <a:p>
            <a:r>
              <a:rPr lang="en-US" dirty="0"/>
              <a:t>Know a lot about spoken </a:t>
            </a:r>
            <a:r>
              <a:rPr lang="en-US" dirty="0" smtClean="0"/>
              <a:t>language,</a:t>
            </a:r>
            <a:endParaRPr lang="en-US" dirty="0"/>
          </a:p>
          <a:p>
            <a:r>
              <a:rPr lang="en-US" dirty="0" err="1"/>
              <a:t>Recognise</a:t>
            </a:r>
            <a:r>
              <a:rPr lang="en-US" dirty="0"/>
              <a:t> some environmental and speech </a:t>
            </a:r>
            <a:r>
              <a:rPr lang="en-US" dirty="0" smtClean="0"/>
              <a:t>sounds,</a:t>
            </a:r>
            <a:endParaRPr lang="en-US" dirty="0"/>
          </a:p>
          <a:p>
            <a:r>
              <a:rPr lang="en-US" dirty="0"/>
              <a:t>Know words that are important to </a:t>
            </a:r>
            <a:r>
              <a:rPr lang="en-US" dirty="0" smtClean="0"/>
              <a:t>them,</a:t>
            </a:r>
            <a:endParaRPr lang="en-US" dirty="0"/>
          </a:p>
          <a:p>
            <a:r>
              <a:rPr lang="en-US" dirty="0"/>
              <a:t>Begin to imitate those </a:t>
            </a:r>
            <a:r>
              <a:rPr lang="en-US" dirty="0" smtClean="0"/>
              <a:t>sounds.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Children learn all of this by </a:t>
            </a:r>
            <a:r>
              <a:rPr lang="en-US" b="1" dirty="0"/>
              <a:t>listening</a:t>
            </a:r>
            <a:r>
              <a:rPr lang="en-US" dirty="0"/>
              <a:t> to family members talk. Children who </a:t>
            </a:r>
            <a:r>
              <a:rPr lang="en-US" b="1" dirty="0"/>
              <a:t>do not</a:t>
            </a:r>
            <a:r>
              <a:rPr lang="en-US" dirty="0"/>
              <a:t> hear a lot of </a:t>
            </a:r>
            <a:r>
              <a:rPr lang="en-US" b="1" dirty="0"/>
              <a:t>talk</a:t>
            </a:r>
            <a:r>
              <a:rPr lang="en-US" dirty="0"/>
              <a:t> and who are not encouraged to talk themselves often have </a:t>
            </a:r>
            <a:r>
              <a:rPr lang="en-US" b="1" dirty="0"/>
              <a:t>problems learning to read.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Build spoken language by talking and listening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17232"/>
            <a:ext cx="1224136" cy="12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Listening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to books </a:t>
            </a:r>
            <a:r>
              <a:rPr lang="en-US" b="1" dirty="0">
                <a:solidFill>
                  <a:srgbClr val="002060"/>
                </a:solidFill>
              </a:rPr>
              <a:t>read aloud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Reading aloud = single most important activity for building knowledge required for success in reading (and writing!).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Reading aloud supports:</a:t>
            </a:r>
          </a:p>
          <a:p>
            <a:r>
              <a:rPr lang="en-US" dirty="0" smtClean="0"/>
              <a:t>Self esteem,</a:t>
            </a:r>
          </a:p>
          <a:p>
            <a:r>
              <a:rPr lang="en-US" dirty="0" smtClean="0"/>
              <a:t>Positive attitudes/social values,</a:t>
            </a:r>
          </a:p>
          <a:p>
            <a:r>
              <a:rPr lang="en-US" dirty="0" smtClean="0"/>
              <a:t>Development of rich vocabulary,</a:t>
            </a:r>
          </a:p>
          <a:p>
            <a:r>
              <a:rPr lang="en-US" dirty="0" smtClean="0"/>
              <a:t>Children learn new concepts, </a:t>
            </a:r>
          </a:p>
          <a:p>
            <a:r>
              <a:rPr lang="en-US" dirty="0" smtClean="0"/>
              <a:t>Develops listening and attention skills,</a:t>
            </a:r>
          </a:p>
          <a:p>
            <a:r>
              <a:rPr lang="en-US" dirty="0" smtClean="0"/>
              <a:t>Make connections between spoken/written words,</a:t>
            </a:r>
          </a:p>
          <a:p>
            <a:r>
              <a:rPr lang="en-US" dirty="0" smtClean="0"/>
              <a:t>Profile of reading – shows its important to us as adults!</a:t>
            </a:r>
          </a:p>
          <a:p>
            <a:r>
              <a:rPr lang="en-US" dirty="0" smtClean="0"/>
              <a:t>Children learn the </a:t>
            </a:r>
            <a:r>
              <a:rPr lang="en-US" b="1" dirty="0" smtClean="0"/>
              <a:t>JOY</a:t>
            </a:r>
            <a:r>
              <a:rPr lang="en-US" dirty="0" smtClean="0"/>
              <a:t> of reading!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030066"/>
            <a:ext cx="792088" cy="7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17502"/>
            <a:ext cx="8229600" cy="4525963"/>
          </a:xfrm>
        </p:spPr>
        <p:txBody>
          <a:bodyPr/>
          <a:lstStyle/>
          <a:p>
            <a:r>
              <a:rPr lang="en-GB" dirty="0" smtClean="0"/>
              <a:t>One of the biggest barriers to reading comprehension is impoverished vocabulary, </a:t>
            </a:r>
          </a:p>
          <a:p>
            <a:endParaRPr lang="en-GB" dirty="0"/>
          </a:p>
          <a:p>
            <a:r>
              <a:rPr lang="en-GB" dirty="0" smtClean="0"/>
              <a:t>Do not assume that your child knows the word or context of the word.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Vocabulary Development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792088" cy="79505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34572" r="86046" b="49222"/>
          <a:stretch/>
        </p:blipFill>
        <p:spPr bwMode="auto">
          <a:xfrm rot="456877">
            <a:off x="5148064" y="3933056"/>
            <a:ext cx="2466975" cy="246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24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591" t="17130" r="27863" b="3778"/>
          <a:stretch/>
        </p:blipFill>
        <p:spPr>
          <a:xfrm>
            <a:off x="1979712" y="274638"/>
            <a:ext cx="4824536" cy="65173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34572" r="86046" b="49222"/>
          <a:stretch/>
        </p:blipFill>
        <p:spPr bwMode="auto">
          <a:xfrm rot="456877">
            <a:off x="6380755" y="4172445"/>
            <a:ext cx="2466975" cy="246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17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Pronunciation, </a:t>
            </a:r>
          </a:p>
          <a:p>
            <a:endParaRPr lang="en-GB" dirty="0"/>
          </a:p>
          <a:p>
            <a:r>
              <a:rPr lang="en-GB" dirty="0" smtClean="0"/>
              <a:t>Clap syllables,</a:t>
            </a:r>
          </a:p>
          <a:p>
            <a:endParaRPr lang="en-GB" dirty="0"/>
          </a:p>
          <a:p>
            <a:r>
              <a:rPr lang="en-GB" dirty="0" smtClean="0"/>
              <a:t>Give a clear definition,</a:t>
            </a:r>
          </a:p>
          <a:p>
            <a:endParaRPr lang="en-GB" dirty="0"/>
          </a:p>
          <a:p>
            <a:r>
              <a:rPr lang="en-GB" dirty="0" smtClean="0"/>
              <a:t>Actions and rehearsal – (repetition is really important to ensure children learn new words!),</a:t>
            </a:r>
          </a:p>
          <a:p>
            <a:endParaRPr lang="en-GB" dirty="0"/>
          </a:p>
          <a:p>
            <a:r>
              <a:rPr lang="en-GB" dirty="0" smtClean="0"/>
              <a:t>Use of the word in different contexts.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Vocabulary Development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443874"/>
            <a:ext cx="1152128" cy="11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7329</TotalTime>
  <Words>566</Words>
  <Application>Microsoft Office PowerPoint</Application>
  <PresentationFormat>On-screen Show (4:3)</PresentationFormat>
  <Paragraphs>104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Concourse</vt:lpstr>
      <vt:lpstr>Bedtime Breakfast</vt:lpstr>
      <vt:lpstr>Outcomes</vt:lpstr>
      <vt:lpstr>When does your child learn to read?</vt:lpstr>
      <vt:lpstr>What makes a skilled and confident reader?</vt:lpstr>
      <vt:lpstr>Build spoken language by talking and listening</vt:lpstr>
      <vt:lpstr> Listening to books read aloud </vt:lpstr>
      <vt:lpstr>Vocabulary Development</vt:lpstr>
      <vt:lpstr>PowerPoint Presentation</vt:lpstr>
      <vt:lpstr>Vocabulary Development</vt:lpstr>
      <vt:lpstr>Reading at School</vt:lpstr>
      <vt:lpstr>Reading Rich Home Environment</vt:lpstr>
      <vt:lpstr>Vocabulary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</dc:title>
  <dc:creator>Noel Goodwin</dc:creator>
  <cp:lastModifiedBy>secretary@southbersted.w-sussex.sch.uk</cp:lastModifiedBy>
  <cp:revision>81</cp:revision>
  <dcterms:created xsi:type="dcterms:W3CDTF">2017-01-23T19:48:10Z</dcterms:created>
  <dcterms:modified xsi:type="dcterms:W3CDTF">2019-10-04T10:20:41Z</dcterms:modified>
</cp:coreProperties>
</file>